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6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60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6BC95-C5A2-4471-3821-ECF678A93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B77774-156D-EBBD-E617-30EE02A21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DA22BB-24C3-6FBD-B9F1-105874508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9A241-A604-52D7-99AF-8E56768148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795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02dd36cfead7b08e#tid=6790bd8458ebf60009e44388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6272784"/>
            <a:ext cx="1508760" cy="4297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&amp;si=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&amp;si=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f20a1852c?pid=9bc2f4403&amp;color=0,0,0&amp;vtp=1&amp;bt=1&amp;bbb=1"/>
          <p:cNvSpPr/>
          <p:nvPr/>
        </p:nvSpPr>
        <p:spPr>
          <a:xfrm>
            <a:off x="612648" y="537497"/>
            <a:ext cx="10963656" cy="555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7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三、电功、电功率、焦耳定律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5_BD.15_1#b5f60abaf?pid=f20a1852c&amp;color=0,0,0&amp;vtp=1&amp;bbb=1"/>
              <p:cNvSpPr/>
              <p:nvPr/>
            </p:nvSpPr>
            <p:spPr>
              <a:xfrm>
                <a:off x="612648" y="1148207"/>
                <a:ext cx="10963656" cy="53340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电功公式：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𝑊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𝑞𝑈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2.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电功率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（1）定义：电流在一段电路中所做的功与通电时间之比叫作电功率。表示电流做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功的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（2）公式：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𝑊</m:t>
                        </m:r>
                      </m:num>
                      <m:den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den>
                    </m:f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3.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焦耳定律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（1）内容：电流通过导体产生的热量跟电流的二次方成正比，跟导体的电阻及通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电时间成正比。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（2）公式：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𝑄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4.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热功率公式：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𝑄</m:t>
                        </m:r>
                      </m:num>
                      <m:den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den>
                    </m:f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QB_5_BD.15_1#b5f60abaf?pid=f20a1852c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48207"/>
                <a:ext cx="10963656" cy="5334000"/>
              </a:xfrm>
              <a:prstGeom prst="rect">
                <a:avLst/>
              </a:prstGeom>
              <a:blipFill>
                <a:blip r:embed="rId3"/>
                <a:stretch>
                  <a:fillRect l="-1724" t="-114" r="-389" b="-205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5_AN.16_1#b5f60abaf.blank?pid=f20a1852c&amp;color=0,0,0&amp;vpa=10&amp;vtp=1&amp;bbb=1"/>
              <p:cNvSpPr/>
              <p:nvPr/>
            </p:nvSpPr>
            <p:spPr>
              <a:xfrm>
                <a:off x="3969004" y="1207992"/>
                <a:ext cx="639763" cy="35344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𝑼𝑰𝒕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4" name="QB_5_AN.16_1#b5f60abaf.blank?pid=f20a1852c&amp;color=0,0,0&amp;vpa=1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004" y="1207992"/>
                <a:ext cx="639763" cy="353441"/>
              </a:xfrm>
              <a:prstGeom prst="rect">
                <a:avLst/>
              </a:prstGeom>
              <a:blipFill>
                <a:blip r:embed="rId4"/>
                <a:stretch>
                  <a:fillRect l="-3810" r="-4762" b="-1206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QB_5_AN.18_1#b5f60abaf.blank?pid=f20a1852c&amp;color=0,0,0&amp;vpa=11&amp;vtp=1&amp;bbb=1"/>
          <p:cNvSpPr/>
          <p:nvPr/>
        </p:nvSpPr>
        <p:spPr>
          <a:xfrm>
            <a:off x="1238916" y="2713355"/>
            <a:ext cx="833438" cy="4650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1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快慢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QB_5_AN.19_1#b5f60abaf.blank?pid=f20a1852c&amp;color=0,0,0&amp;vpa=12&amp;vtp=1&amp;bbb=1"/>
              <p:cNvSpPr/>
              <p:nvPr/>
            </p:nvSpPr>
            <p:spPr>
              <a:xfrm>
                <a:off x="3464370" y="3267424"/>
                <a:ext cx="511175" cy="35344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𝑼𝑰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9" name="QB_5_AN.19_1#b5f60abaf.blank?pid=f20a1852c&amp;color=0,0,0&amp;vpa=12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370" y="3267424"/>
                <a:ext cx="511175" cy="353441"/>
              </a:xfrm>
              <a:prstGeom prst="rect">
                <a:avLst/>
              </a:prstGeom>
              <a:blipFill>
                <a:blip r:embed="rId5"/>
                <a:stretch>
                  <a:fillRect l="-4762" r="-5952" b="-1034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QB_5_AN.21_1#b5f60abaf.blank?pid=f20a1852c&amp;color=0,0,0&amp;vpa=13&amp;vtp=1&amp;bbb=1"/>
              <p:cNvSpPr/>
              <p:nvPr/>
            </p:nvSpPr>
            <p:spPr>
              <a:xfrm>
                <a:off x="2890648" y="5457476"/>
                <a:ext cx="776224" cy="362966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1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𝑰</m:t>
                        </m:r>
                      </m:e>
                      <m:sup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𝟐</m:t>
                        </m:r>
                      </m:sup>
                    </m:sSup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𝑹𝒕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13" name="QB_5_AN.21_1#b5f60abaf.blank?pid=f20a1852c&amp;color=0,0,0&amp;vpa=1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648" y="5457476"/>
                <a:ext cx="776224" cy="36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QB_5_AN.23_1#b5f60abaf.blank?pid=f20a1852c&amp;color=0,0,0&amp;vpa=14&amp;vtp=1&amp;bbb=1"/>
              <p:cNvSpPr/>
              <p:nvPr/>
            </p:nvSpPr>
            <p:spPr>
              <a:xfrm>
                <a:off x="3951795" y="5972334"/>
                <a:ext cx="647637" cy="362966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1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𝑰</m:t>
                        </m:r>
                      </m:e>
                      <m:sup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𝟐</m:t>
                        </m:r>
                      </m:sup>
                    </m:sSup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𝑹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15" name="QB_5_AN.23_1#b5f60abaf.blank?pid=f20a1852c&amp;color=0,0,0&amp;vpa=1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795" y="5972334"/>
                <a:ext cx="647637" cy="36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 build="p" animBg="1"/>
      <p:bldP spid="9" grpId="0" build="p" animBg="1"/>
      <p:bldP spid="13" grpId="0" build="p" animBg="1"/>
      <p:bldP spid="1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&amp;si=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5_BD.24_1#f37fbc272?htil=1&amp;pid=f20a1852c&amp;color=0,0,0&amp;tib=255,255,255&amp;vtp=1&amp;hs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3401" y="540863"/>
            <a:ext cx="2578608" cy="101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5_BD.24_2#f37fbc272?htil=1&amp;sp=1&amp;pid=f20a1852c&amp;color=0,0,0&amp;vtp=1&amp;bt=1&amp;bbb=1&amp;hb=1&amp;hs=1"/>
              <p:cNvSpPr/>
              <p:nvPr/>
            </p:nvSpPr>
            <p:spPr>
              <a:xfrm>
                <a:off x="612648" y="486000"/>
                <a:ext cx="8293608" cy="1033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教材挖掘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人教版必修第三册第十一章第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节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SimSun" panose="02010600030101010101" pitchFamily="2" charset="-122"/>
                    <a:ea typeface="Microsoft Yahei" pitchFamily="34" charset="-122"/>
                    <a:cs typeface="Times New Roman" pitchFamily="34" charset="-120"/>
                  </a:rPr>
                  <a:t>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，设某导体的横截面积为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𝑆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，导体中单位体积的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QB_5_BD.24_2#f37fbc272?htil=1&amp;sp=1&amp;pid=f20a1852c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8293608" cy="1033399"/>
              </a:xfrm>
              <a:prstGeom prst="rect">
                <a:avLst/>
              </a:prstGeom>
              <a:blipFill>
                <a:blip r:embed="rId4"/>
                <a:stretch>
                  <a:fillRect l="-2279" b="-1775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5_BD.24_3#f37fbc272?pid=f20a1852c&amp;color=0,0,0&amp;vtp=1&amp;bbb=1&amp;hs=1"/>
          <p:cNvSpPr/>
          <p:nvPr/>
        </p:nvSpPr>
        <p:spPr>
          <a:xfrm>
            <a:off x="612648" y="2769014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5_AN.25_1#f37fbc272.blank?pid=f20a1852c&amp;color=0,0,0&amp;vpa=15&amp;vtp=1&amp;bbb=1"/>
              <p:cNvSpPr/>
              <p:nvPr/>
            </p:nvSpPr>
            <p:spPr>
              <a:xfrm>
                <a:off x="654717" y="2805781"/>
                <a:ext cx="3149600" cy="350774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29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提示：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𝒏𝒗𝒕𝑺𝒒</m:t>
                    </m:r>
                  </m:oMath>
                </a14:m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;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𝒏𝒒𝑺𝒗</m:t>
                    </m:r>
                  </m:oMath>
                </a14:m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QB_5_AN.25_1#f37fbc272.blank?pid=f20a1852c&amp;color=0,0,0&amp;vpa=1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7" y="2805781"/>
                <a:ext cx="3149600" cy="350774"/>
              </a:xfrm>
              <a:prstGeom prst="rect">
                <a:avLst/>
              </a:prstGeom>
              <a:blipFill>
                <a:blip r:embed="rId5"/>
                <a:stretch>
                  <a:fillRect l="-2708" t="-37931" r="-2708" b="-5172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B_5_BD.24_2#f37fbc272?htil=1&amp;sp=1&amp;pid=f20a1852c&amp;color=0,0,0&amp;vtp=1&amp;bt=1&amp;bbb=1&amp;hb=1&amp;hs=1">
                <a:extLst>
                  <a:ext uri="{FF2B5EF4-FFF2-40B4-BE49-F238E27FC236}">
                    <a16:creationId xmlns:a16="http://schemas.microsoft.com/office/drawing/2014/main" id="{F7CD3421-F847-59A8-F5E7-087DBBA82537}"/>
                  </a:ext>
                </a:extLst>
              </p:cNvPr>
              <p:cNvSpPr/>
              <p:nvPr/>
            </p:nvSpPr>
            <p:spPr>
              <a:xfrm>
                <a:off x="611994" y="1672941"/>
                <a:ext cx="10968012" cy="10375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自由电荷数为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𝑛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，每个自由电荷的电荷量为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𝑞</m:t>
                    </m:r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，自由电荷定向移动的速率为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。则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时间内穿过某一横截面的电荷量为多少？电流为多大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？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QB_5_BD.24_2#f37fbc272?htil=1&amp;sp=1&amp;pid=f20a1852c&amp;color=0,0,0&amp;vtp=1&amp;bt=1&amp;bbb=1&amp;hb=1&amp;hs=1">
                <a:extLst>
                  <a:ext uri="{FF2B5EF4-FFF2-40B4-BE49-F238E27FC236}">
                    <a16:creationId xmlns:a16="http://schemas.microsoft.com/office/drawing/2014/main" id="{F7CD3421-F847-59A8-F5E7-087DBBA82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" y="1672941"/>
                <a:ext cx="10968012" cy="1037590"/>
              </a:xfrm>
              <a:prstGeom prst="rect">
                <a:avLst/>
              </a:prstGeom>
              <a:blipFill>
                <a:blip r:embed="rId6"/>
                <a:stretch>
                  <a:fillRect l="-1667" b="-1695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&amp;si=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d435131b9?sp=1&amp;pid=9bc2f4403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四、串、并联电路的特点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QB_5_BD.26_1#eada6ee86?colgroup=3,14,16&amp;pid=d435131b9&amp;color=0,0,0&amp;vtp=1&amp;bb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061984"/>
                  </p:ext>
                </p:extLst>
              </p:nvPr>
            </p:nvGraphicFramePr>
            <p:xfrm>
              <a:off x="612648" y="1190342"/>
              <a:ext cx="10968012" cy="2360613"/>
            </p:xfrm>
            <a:graphic>
              <a:graphicData uri="http://schemas.openxmlformats.org/drawingml/2006/table">
                <a:tbl>
                  <a:tblPr/>
                  <a:tblGrid>
                    <a:gridCol w="13161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68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5496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项目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串联电路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并联电路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电流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𝐼</m:t>
                              </m:r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=⋯=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6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𝐼</m:t>
                              </m:r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________________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电压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𝑈</m:t>
                              </m:r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6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𝑈</m:t>
                              </m:r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__________________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026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电阻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24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总</m:t>
                                  </m:r>
                                </m:sub>
                              </m:sSub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5400"/>
                            </a:lnSpc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400" b="0" i="1" spc="-10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sz="2400" spc="-100" baseline="-100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总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2400" b="0" i="1" spc="-10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+⋯+</m:t>
                              </m:r>
                              <m:f>
                                <m:fPr>
                                  <m:ctrlPr>
                                    <a:rPr lang="en-US" altLang="zh-CN" sz="2400" b="0" i="1" spc="-10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itchFamily="34" charset="-122"/>
                                          <a:cs typeface="Times New Roman" pitchFamily="34" charset="-12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QB_5_BD.26_1#eada6ee86?colgroup=3,14,16&amp;pid=d435131b9&amp;color=0,0,0&amp;vtp=1&amp;bb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061984"/>
                  </p:ext>
                </p:extLst>
              </p:nvPr>
            </p:nvGraphicFramePr>
            <p:xfrm>
              <a:off x="612648" y="1190342"/>
              <a:ext cx="10968012" cy="2360613"/>
            </p:xfrm>
            <a:graphic>
              <a:graphicData uri="http://schemas.openxmlformats.org/drawingml/2006/table">
                <a:tbl>
                  <a:tblPr/>
                  <a:tblGrid>
                    <a:gridCol w="13161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68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5496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项目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串联电路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并联电路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电流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404" t="-100000" r="-114905" b="-2768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2884" t="-100000" r="-236" b="-2768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电压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404" t="-200000" r="-114905" b="-1768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2884" t="-200000" r="-236" b="-1768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026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电阻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404" t="-172028" r="-114905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2884" t="-172028" r="-236" b="-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5_AN.27_1#eada6ee86.blank?pid=d435131b9&amp;color=0,0,0&amp;vpa=16&amp;vtp=1&amp;bbb=1"/>
              <p:cNvSpPr/>
              <p:nvPr/>
            </p:nvSpPr>
            <p:spPr>
              <a:xfrm>
                <a:off x="6971405" y="1714661"/>
                <a:ext cx="2335657" cy="35344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𝑰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𝟏</m:t>
                        </m:r>
                      </m:sub>
                    </m:sSub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𝑰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𝟐</m:t>
                        </m:r>
                      </m:sub>
                    </m:sSub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+⋯+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𝑰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4" name="QB_5_AN.27_1#eada6ee86.blank?pid=d435131b9&amp;color=0,0,0&amp;vpa=16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405" y="1714661"/>
                <a:ext cx="2335657" cy="353441"/>
              </a:xfrm>
              <a:prstGeom prst="rect">
                <a:avLst/>
              </a:prstGeom>
              <a:blipFill>
                <a:blip r:embed="rId4"/>
                <a:stretch>
                  <a:fillRect l="-1567" b="-2069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5_AN.28_1#eada6ee86.blank?pid=d435131b9&amp;color=0,0,0&amp;vpa=17&amp;vtp=1&amp;bbb=1"/>
              <p:cNvSpPr/>
              <p:nvPr/>
            </p:nvSpPr>
            <p:spPr>
              <a:xfrm>
                <a:off x="7010584" y="2222153"/>
                <a:ext cx="2720658" cy="35344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𝑼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𝟏</m:t>
                        </m:r>
                      </m:sub>
                    </m:sSub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𝑼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𝟐</m:t>
                        </m:r>
                      </m:sub>
                    </m:sSub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=⋯=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𝑼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5" name="QB_5_AN.28_1#eada6ee86.blank?pid=d435131b9&amp;color=0,0,0&amp;vpa=17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584" y="2222153"/>
                <a:ext cx="2720658" cy="353441"/>
              </a:xfrm>
              <a:prstGeom prst="rect">
                <a:avLst/>
              </a:prstGeom>
              <a:blipFill>
                <a:blip r:embed="rId5"/>
                <a:stretch>
                  <a:fillRect l="-1121" b="-2069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&amp;si=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ff86a42e4?pid=d435131b9&amp;color=0,0,0&amp;vtp=1&amp;bt=1&amp;bbb=1"/>
          <p:cNvSpPr/>
          <p:nvPr/>
        </p:nvSpPr>
        <p:spPr>
          <a:xfrm>
            <a:off x="612648" y="486000"/>
            <a:ext cx="10963656" cy="949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500"/>
              </a:lnSpc>
            </a:pPr>
            <a:r>
              <a:rPr lang="en-US" altLang="zh-CN" sz="26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自主评价</a:t>
            </a:r>
            <a:endParaRPr lang="en-US" altLang="zh-CN" sz="2600" dirty="0"/>
          </a:p>
        </p:txBody>
      </p:sp>
      <p:pic>
        <p:nvPicPr>
          <p:cNvPr id="3" name="QO_6_BD.29_1#d2fd02541?htil=2&amp;pid=ff86a42e4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2245" y="1113570"/>
            <a:ext cx="3236976" cy="22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QO_6_BD.29_2#d2fd02541?htil=2&amp;sp=1&amp;pid=ff86a42e4&amp;color=0,0,0&amp;vtp=1&amp;bbb=1&amp;hb=1&amp;hs=1"/>
              <p:cNvSpPr/>
              <p:nvPr/>
            </p:nvSpPr>
            <p:spPr>
              <a:xfrm>
                <a:off x="612648" y="1067850"/>
                <a:ext cx="7644384" cy="27139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依据下面小情境，判断下列说法对错。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人教版必修第三册改编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）锂离子电池主要依靠锂离子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Li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在正极和负极之间移动来工作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。如图为锂离子电池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放电过程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，该过程中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Li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从负极通过隔膜返回正极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，已知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该锂离子电池的电动势为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3.7 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V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4" name="QO_6_BD.29_2#d2fd02541?htil=2&amp;sp=1&amp;pid=ff86a42e4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67850"/>
                <a:ext cx="7644384" cy="2713990"/>
              </a:xfrm>
              <a:prstGeom prst="rect">
                <a:avLst/>
              </a:prstGeom>
              <a:blipFill>
                <a:blip r:embed="rId4"/>
                <a:stretch>
                  <a:fillRect l="-2472" b="-674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T_7_BD.30_1#d75bdbdbd?pid=d2fd02541&amp;color=0,0,0&amp;vtp=1&amp;bbb=1&amp;hs=1"/>
          <p:cNvSpPr/>
          <p:nvPr/>
        </p:nvSpPr>
        <p:spPr>
          <a:xfrm>
            <a:off x="612648" y="3767807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非静电力做的功越多，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电动势越大。(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6" name="QT_7_AN.31_1#d75bdbdbd.bracket?pid=d2fd02541&amp;color=0,0,0&amp;vpa=18&amp;vtp=1"/>
          <p:cNvSpPr/>
          <p:nvPr/>
        </p:nvSpPr>
        <p:spPr>
          <a:xfrm>
            <a:off x="6522117" y="3756377"/>
            <a:ext cx="527050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×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QT_7_BD.32_1#fed8282a1?pid=d2fd02541&amp;color=0,0,0&amp;vtp=1&amp;bbb=1&amp;hs=1"/>
              <p:cNvSpPr/>
              <p:nvPr/>
            </p:nvSpPr>
            <p:spPr>
              <a:xfrm>
                <a:off x="612648" y="4294920"/>
                <a:ext cx="10963656" cy="4745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移动一个锂离子，需要消耗电能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3.7 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J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7" name="QT_7_BD.32_1#fed8282a1?pid=d2fd02541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294920"/>
                <a:ext cx="10963656" cy="474599"/>
              </a:xfrm>
              <a:prstGeom prst="rect">
                <a:avLst/>
              </a:prstGeom>
              <a:blipFill>
                <a:blip r:embed="rId5"/>
                <a:stretch>
                  <a:fillRect l="-1724" b="-4026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QT_7_AN.33_1#fed8282a1.bracket?pid=d2fd02541&amp;color=0,0,0&amp;vpa=19&amp;vtp=1"/>
          <p:cNvSpPr/>
          <p:nvPr/>
        </p:nvSpPr>
        <p:spPr>
          <a:xfrm>
            <a:off x="6776117" y="4283490"/>
            <a:ext cx="527050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×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QT_7_BD.34_1#35b6ef1f0?pid=d2fd02541&amp;color=0,0,0&amp;vtp=1&amp;bbb=1&amp;hs=1"/>
              <p:cNvSpPr/>
              <p:nvPr/>
            </p:nvSpPr>
            <p:spPr>
              <a:xfrm>
                <a:off x="612648" y="4829590"/>
                <a:ext cx="10963656" cy="4745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（3）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“毫安时”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mA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是电池储存能量的单位。(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9" name="QT_7_BD.34_1#35b6ef1f0?pid=d2fd02541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29590"/>
                <a:ext cx="10963656" cy="474599"/>
              </a:xfrm>
              <a:prstGeom prst="rect">
                <a:avLst/>
              </a:prstGeom>
              <a:blipFill>
                <a:blip r:embed="rId6"/>
                <a:stretch>
                  <a:fillRect l="-1724" b="-3974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QT_7_AN.35_1#35b6ef1f0.bracket?pid=d2fd02541&amp;color=0,0,0&amp;vpa=20&amp;vtp=1"/>
          <p:cNvSpPr/>
          <p:nvPr/>
        </p:nvSpPr>
        <p:spPr>
          <a:xfrm>
            <a:off x="7269385" y="4818160"/>
            <a:ext cx="527050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×</a:t>
            </a:r>
            <a:endParaRPr lang="en-US" altLang="zh-CN" sz="2400" dirty="0"/>
          </a:p>
        </p:txBody>
      </p:sp>
      <p:sp>
        <p:nvSpPr>
          <p:cNvPr id="11" name="QT_7_BD.36_1#1caed2394?pid=d2fd02541&amp;color=0,0,0&amp;vtp=1&amp;bbb=1&amp;hs=1"/>
          <p:cNvSpPr/>
          <p:nvPr/>
        </p:nvSpPr>
        <p:spPr>
          <a:xfrm>
            <a:off x="612648" y="5308317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（4）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锂离子电池放电时，电池内部静电力做负功，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化学能转化为电能。(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12" name="QT_7_AN.37_1#1caed2394.bracket?pid=d2fd02541&amp;color=0,0,0&amp;vpa=21&amp;vtp=1"/>
          <p:cNvSpPr/>
          <p:nvPr/>
        </p:nvSpPr>
        <p:spPr>
          <a:xfrm>
            <a:off x="10548017" y="5296887"/>
            <a:ext cx="387350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√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10" grpId="0" build="p" animBg="1"/>
      <p:bldP spid="1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&amp;si=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38_1#6b2480160?sp=1&amp;pid=ff86a42e4&amp;color=0,0,0&amp;vtp=1&amp;bt=1&amp;bbb=1&amp;hb=1"/>
          <p:cNvSpPr/>
          <p:nvPr/>
        </p:nvSpPr>
        <p:spPr>
          <a:xfrm>
            <a:off x="612648" y="486000"/>
            <a:ext cx="10963656" cy="1033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人教版必修第三册改编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）如图所示，是某晶体二极管的伏安特性曲线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，下列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说法正确的是(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3" name="QC_6_AN.39_1#6b2480160.bracket?pid=ff86a42e4&amp;color=0,0,0&amp;vpa=22&amp;vtp=1"/>
          <p:cNvSpPr/>
          <p:nvPr/>
        </p:nvSpPr>
        <p:spPr>
          <a:xfrm>
            <a:off x="2762917" y="103337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400" dirty="0"/>
          </a:p>
        </p:txBody>
      </p:sp>
      <p:pic>
        <p:nvPicPr>
          <p:cNvPr id="4" name="QC_6_BD.38_2#6b2480160?htil=3&amp;pid=ff86a42e4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9108" y="1647541"/>
            <a:ext cx="2761488" cy="20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38_3#6b2480160.choices?htil=3&amp;pid=ff86a42e4&amp;color=0,0,0&amp;vtp=1&amp;bbb=1&amp;hb=1"/>
          <p:cNvSpPr/>
          <p:nvPr/>
        </p:nvSpPr>
        <p:spPr>
          <a:xfrm>
            <a:off x="612648" y="1583152"/>
            <a:ext cx="8119872" cy="3268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spc="-10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400" b="1" i="0" spc="-10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spc="-10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加正向电压时，二极管电阻较小，且随着电压的增大而增大</a:t>
            </a:r>
            <a:endParaRPr lang="en-US" altLang="zh-CN" sz="2400" spc="-1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加反向电压时，二极管电阻较大，无论加多大电压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，电流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都很小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无论是加正向电压还是加反向电压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，电压和电流都不成正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比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，所以二极管是非线性元件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二极管加正向电压时，电流随电压变化是一条直线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&amp;si=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6_BD.40_1#40fac08a5?sp=1&amp;pid=ff86a42e4&amp;color=0,0,0&amp;vtp=1&amp;bt=1&amp;bbb=1&amp;hb=1"/>
              <p:cNvSpPr/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人教版必修第三册改编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）四盏灯泡接成如图所示的电路。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𝑐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灯泡的规格为“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220 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V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40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W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”，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𝑑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灯泡的规格为“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220 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V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100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W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”，各个灯泡的实际功率分别为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且都没有超过它们的额定功率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。则这四盏灯泡实际消耗功率大小关系是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C_6_BD.40_1#40fac08a5?sp=1&amp;pid=ff86a42e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blipFill>
                <a:blip r:embed="rId3"/>
                <a:stretch>
                  <a:fillRect l="-1724" r="-1557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41_1#40fac08a5.bracket?pid=ff86a42e4&amp;color=0,0,0&amp;vpa=23&amp;vtp=1"/>
          <p:cNvSpPr/>
          <p:nvPr/>
        </p:nvSpPr>
        <p:spPr>
          <a:xfrm>
            <a:off x="921416" y="2150970"/>
            <a:ext cx="4413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400" dirty="0"/>
          </a:p>
        </p:txBody>
      </p:sp>
      <p:pic>
        <p:nvPicPr>
          <p:cNvPr id="4" name="QC_6_BD.40_2#40fac08a5?pid=ff86a42e4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3792" y="2753711"/>
            <a:ext cx="1810512" cy="143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6_BD.40_3#40fac08a5.choices?pid=ff86a42e4&amp;color=0,0,0&amp;vtp=1&amp;bbb=1"/>
              <p:cNvSpPr/>
              <p:nvPr/>
            </p:nvSpPr>
            <p:spPr>
              <a:xfrm>
                <a:off x="612648" y="4328511"/>
                <a:ext cx="10963656" cy="102660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  <a:tabLst>
                    <a:tab pos="5589778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𝑎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𝑐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&lt;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𝑏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𝑎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𝑐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𝑏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  <a:tabLst>
                    <a:tab pos="5589778" algn="l"/>
                  </a:tabLst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𝑎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&lt;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𝑐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&lt;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𝑏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&lt;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𝑎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&lt;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𝑐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&lt;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𝑏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QC_6_BD.40_3#40fac08a5.choices?pid=ff86a42e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328511"/>
                <a:ext cx="10963656" cy="1026605"/>
              </a:xfrm>
              <a:prstGeom prst="rect">
                <a:avLst/>
              </a:prstGeom>
              <a:blipFill>
                <a:blip r:embed="rId5"/>
                <a:stretch>
                  <a:fillRect l="-1724" b="-1904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&amp;si=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02fdb0c44.fixed?pid=955058163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关键能力·核心突破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&amp;si=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5b6b383cb?pid=02fdb0c44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考点一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电流、电阻、电阻定律的理解及应用</a:t>
            </a:r>
            <a:endParaRPr lang="en-US" altLang="zh-CN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42_1#b13363fae?pid=5b6b383cb&amp;color=0,0,0&amp;vtp=1&amp;bbb=1&amp;hb=1"/>
              <p:cNvSpPr/>
              <p:nvPr/>
            </p:nvSpPr>
            <p:spPr>
              <a:xfrm>
                <a:off x="612648" y="1148154"/>
                <a:ext cx="10963656" cy="27097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公式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𝑄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的应用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（2024·山东淄博一模）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阿秒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as</m:t>
                        </m:r>
                      </m:e>
                    </m: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光脉冲是一种发光持续时间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极短的光脉冲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，如同高速快门相机，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可用以研究原子内部电子高速运动的过程。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已知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as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−18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，电子所带电荷量为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1.6×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−19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，氢原子核外电子绕原子核做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匀速圆周运动的等效电流约为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1×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−3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。目前阿秒光脉冲的最短时间为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43 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as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，电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子绕氢原子核运动一周的时间约为该光脉冲时间的(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QC_5_BD.42_1#b13363fae?pid=5b6b383c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48154"/>
                <a:ext cx="10963656" cy="2709799"/>
              </a:xfrm>
              <a:prstGeom prst="rect">
                <a:avLst/>
              </a:prstGeom>
              <a:blipFill>
                <a:blip r:embed="rId3"/>
                <a:stretch>
                  <a:fillRect l="-1724" r="-1502" b="-674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43_1#b13363fae.bracket?pid=5b6b383cb&amp;color=0,0,0&amp;vpa=24&amp;vtp=1"/>
          <p:cNvSpPr/>
          <p:nvPr/>
        </p:nvSpPr>
        <p:spPr>
          <a:xfrm>
            <a:off x="7639717" y="3371924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400" dirty="0"/>
          </a:p>
        </p:txBody>
      </p:sp>
      <p:sp>
        <p:nvSpPr>
          <p:cNvPr id="5" name="QC_5_BD.42_2#b13363fae.choices?pid=5b6b383cb&amp;color=0,0,0&amp;vtp=1&amp;bbb=1"/>
          <p:cNvSpPr/>
          <p:nvPr/>
        </p:nvSpPr>
        <p:spPr>
          <a:xfrm>
            <a:off x="612648" y="3885345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atinLnBrk="1">
              <a:lnSpc>
                <a:spcPts val="4200"/>
              </a:lnSpc>
              <a:tabLst>
                <a:tab pos="2804414" algn="l"/>
                <a:tab pos="5583428" algn="l"/>
                <a:tab pos="8375143" algn="l"/>
              </a:tabLst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2.8倍</a:t>
            </a:r>
            <a:r>
              <a:rPr lang="en-US" altLang="zh-CN" sz="24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3.7倍</a:t>
            </a:r>
            <a:r>
              <a:rPr lang="en-US" altLang="zh-CN" sz="24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4.2倍</a:t>
            </a:r>
            <a:r>
              <a:rPr lang="en-US" altLang="zh-CN" sz="24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5.5倍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5_AS.44_1#b13363fae?pid=5b6b383cb&amp;color=0,0,0&amp;vtp=1&amp;bbb=1&amp;hb=1"/>
              <p:cNvSpPr/>
              <p:nvPr/>
            </p:nvSpPr>
            <p:spPr>
              <a:xfrm>
                <a:off x="612648" y="4364072"/>
                <a:ext cx="10963656" cy="1469898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8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根据电流的定义式得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𝑒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，可得电子绕氢原子核一周的时间为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𝑒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𝐼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，则有</a:t>
                </a:r>
              </a:p>
              <a:p>
                <a:pPr latinLnBrk="1">
                  <a:lnSpc>
                    <a:spcPts val="62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1.6×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−19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1×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−3</m:t>
                            </m:r>
                          </m:sup>
                        </m:s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×43×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−18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≈3.7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，故选B。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6" name="QC_5_AS.44_1#b13363fae?pid=5b6b383c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364072"/>
                <a:ext cx="10963656" cy="1469898"/>
              </a:xfrm>
              <a:prstGeom prst="rect">
                <a:avLst/>
              </a:prstGeom>
              <a:blipFill>
                <a:blip r:embed="rId4"/>
                <a:stretch>
                  <a:fillRect l="-1724" r="-945" b="-705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&amp;si=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BD.45_1#3bdd43ad0?pid=5b6b383cb&amp;color=0,0,0&amp;vtp=1&amp;bt=1&amp;bbb=1&amp;hb=1"/>
              <p:cNvSpPr/>
              <p:nvPr/>
            </p:nvSpPr>
            <p:spPr>
              <a:xfrm>
                <a:off x="612648" y="486000"/>
                <a:ext cx="10963656" cy="4386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公式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𝑛𝑞𝑆𝑣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的应用多选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（2024·湖南长沙模拟）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金属导电是典型的导电模型，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值得深入研究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。一金属直导线电阻率为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𝜌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，若其两端加电压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，自由电子将在静电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力作用下定向加速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，但电子加速运动很短时间就会与晶格碰撞而发生散射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，紧接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着又定向加速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，这个周而复始的过程可简化为电子以速度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沿导线方向做匀速运动。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我们将导线中电流与导线横截面积的比值定义为电流密度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，其大小用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𝑗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表示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，可以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“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精细”描述导线中各点电流的强弱。设该导线内电场强度为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𝐸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，单位体积内有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𝑛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个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自由电子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，电子电荷量为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𝑒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，电子在导线中定向运动时受到的平均阻力为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。则下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列表达式正确的是(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C_5_BD.45_1#3bdd43ad0?pid=5b6b383c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386199"/>
              </a:xfrm>
              <a:prstGeom prst="rect">
                <a:avLst/>
              </a:prstGeom>
              <a:blipFill>
                <a:blip r:embed="rId3"/>
                <a:stretch>
                  <a:fillRect l="-1724" r="-3393" b="-417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46_1#3bdd43ad0.bracket?pid=5b6b383cb&amp;color=0,0,0&amp;vpa=25&amp;vtp=1&amp;bbb=1"/>
          <p:cNvSpPr/>
          <p:nvPr/>
        </p:nvSpPr>
        <p:spPr>
          <a:xfrm>
            <a:off x="3309016" y="4386170"/>
            <a:ext cx="8477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BCD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C_5_BD.45_2#3bdd43ad0.choices?pid=5b6b383cb&amp;color=0,0,0&amp;vtp=1&amp;bbb=1"/>
              <p:cNvSpPr/>
              <p:nvPr/>
            </p:nvSpPr>
            <p:spPr>
              <a:xfrm>
                <a:off x="612648" y="4879754"/>
                <a:ext cx="10963656" cy="46780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200"/>
                  </a:lnSpc>
                  <a:tabLst>
                    <a:tab pos="2763139" algn="l"/>
                    <a:tab pos="5437378" algn="l"/>
                    <a:tab pos="8010018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𝜌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𝑛𝑒𝑣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𝑗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𝑛𝑒𝑣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𝐸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𝜌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𝑗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f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𝑛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𝜌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4" name="QC_5_BD.45_2#3bdd43ad0.choices?pid=5b6b383c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79754"/>
                <a:ext cx="10963656" cy="467805"/>
              </a:xfrm>
              <a:prstGeom prst="rect">
                <a:avLst/>
              </a:prstGeom>
              <a:blipFill>
                <a:blip r:embed="rId4"/>
                <a:stretch>
                  <a:fillRect l="-1724" b="-4155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&amp;si=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AS.47_1#3bdd43ad0?pid=5b6b383cb&amp;color=0,0,0&amp;vtp=1&amp;bt=1&amp;bbb=1&amp;hb=1"/>
              <p:cNvSpPr/>
              <p:nvPr/>
            </p:nvSpPr>
            <p:spPr>
              <a:xfrm>
                <a:off x="612648" y="486000"/>
                <a:ext cx="10963656" cy="2052828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电流的微观表达式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𝑛𝑒𝑆𝑣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，电流密度为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𝑗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𝐼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𝑆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𝑛𝑒𝑣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，A错误，B正确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；由</a:t>
                </a:r>
              </a:p>
              <a:p>
                <a:pPr latinLnBrk="1">
                  <a:lnSpc>
                    <a:spcPts val="6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欧姆定律得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𝑈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𝑗𝑆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𝜌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，所以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𝐸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𝑈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𝜌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𝑗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，C正确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；电子在导线中的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运动简化为匀速运动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f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𝑒𝐸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𝜌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𝑗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𝑛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𝜌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，D正确。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C_5_AS.47_1#3bdd43ad0?pid=5b6b383c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052828"/>
              </a:xfrm>
              <a:prstGeom prst="rect">
                <a:avLst/>
              </a:prstGeom>
              <a:blipFill>
                <a:blip r:embed="rId3"/>
                <a:stretch>
                  <a:fillRect l="-1724" r="-278" b="-892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&amp;si=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&amp;si=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48_1#d6e335b7f?htil=4&amp;pid=5b6b383cb&amp;color=0,0,0&amp;tib=255,255,255&amp;vtp=1&amp;hs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42094" y="540863"/>
            <a:ext cx="2485655" cy="292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48_2#d6e335b7f?htil=4&amp;sp=1&amp;pid=5b6b383cb&amp;color=0,0,0&amp;vtp=1&amp;bt=1&amp;bbb=1&amp;hb=1&amp;hs=1"/>
              <p:cNvSpPr/>
              <p:nvPr/>
            </p:nvSpPr>
            <p:spPr>
              <a:xfrm>
                <a:off x="612648" y="486000"/>
                <a:ext cx="7882128" cy="24176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9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电阻定律的应用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（2024·广西卷·6，4分）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将横截面相同、</a:t>
                </a: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材料不同的两段导体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无缝连接成一段导体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，总长度</a:t>
                </a: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1.00 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，接入图甲电路。闭合开关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，滑片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端滑到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𝑁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端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，理想电压表读数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随滑片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的滑动距离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的变化关系如</a:t>
                </a: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图乙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，则导体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的电阻率之比约为(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QC_5_BD.48_2#d6e335b7f?htil=4&amp;sp=1&amp;pid=5b6b383cb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7882128" cy="2417699"/>
              </a:xfrm>
              <a:prstGeom prst="rect">
                <a:avLst/>
              </a:prstGeom>
              <a:blipFill>
                <a:blip r:embed="rId4"/>
                <a:stretch>
                  <a:fillRect l="-2398" t="-758" r="-2630" b="-7576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49_1#d6e335b7f.bracket?pid=5b6b383cb&amp;color=0,0,0&amp;vpa=26&amp;vtp=1"/>
          <p:cNvSpPr/>
          <p:nvPr/>
        </p:nvSpPr>
        <p:spPr>
          <a:xfrm>
            <a:off x="6105367" y="2458818"/>
            <a:ext cx="423863" cy="440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BD.48_3#d6e335b7f.choices?htil=4&amp;pid=5b6b383cb&amp;color=0,0,0&amp;vtp=1&amp;bbb=1&amp;hs=1"/>
              <p:cNvSpPr/>
              <p:nvPr/>
            </p:nvSpPr>
            <p:spPr>
              <a:xfrm>
                <a:off x="612648" y="2959768"/>
                <a:ext cx="7882128" cy="42970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3800"/>
                  </a:lnSpc>
                  <a:tabLst>
                    <a:tab pos="2034032" algn="l"/>
                    <a:tab pos="4042664" algn="l"/>
                    <a:tab pos="6063996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2:3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2:1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5:3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1:3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QC_5_BD.48_3#d6e335b7f.choices?htil=4&amp;pid=5b6b383cb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959768"/>
                <a:ext cx="7882128" cy="429705"/>
              </a:xfrm>
              <a:prstGeom prst="rect">
                <a:avLst/>
              </a:prstGeom>
              <a:blipFill>
                <a:blip r:embed="rId5"/>
                <a:stretch>
                  <a:fillRect l="-2398" t="-7143" b="-44286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5_AS.50_1#d6e335b7f?htil=4&amp;pid=5b6b383cb&amp;color=0,0,0&amp;vtp=1&amp;bbb=1&amp;hb=1&amp;hs=1"/>
              <p:cNvSpPr/>
              <p:nvPr/>
            </p:nvSpPr>
            <p:spPr>
              <a:xfrm>
                <a:off x="612648" y="3390743"/>
                <a:ext cx="7882128" cy="6223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9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根据电阻定律可知，电阻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𝜌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，结合欧姆定律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6" name="QC_5_AS.50_1#d6e335b7f?htil=4&amp;pid=5b6b383cb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390743"/>
                <a:ext cx="7882128" cy="622300"/>
              </a:xfrm>
              <a:prstGeom prst="rect">
                <a:avLst/>
              </a:prstGeom>
              <a:blipFill>
                <a:blip r:embed="rId6"/>
                <a:stretch>
                  <a:fillRect l="-2398" b="-1764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QC_5_AS.50_1#d6e335b7f?htil=4&amp;pid=5b6b383cb&amp;color=0,0,0&amp;vtp=1&amp;bbb=1&amp;hb=1&amp;hs=1">
                <a:extLst>
                  <a:ext uri="{FF2B5EF4-FFF2-40B4-BE49-F238E27FC236}">
                    <a16:creationId xmlns:a16="http://schemas.microsoft.com/office/drawing/2014/main" id="{151EECE7-0FBF-D7E2-066E-43962B2343B9}"/>
                  </a:ext>
                </a:extLst>
              </p:cNvPr>
              <p:cNvSpPr/>
              <p:nvPr/>
            </p:nvSpPr>
            <p:spPr>
              <a:xfrm>
                <a:off x="612648" y="4013043"/>
                <a:ext cx="10968012" cy="2515743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𝑈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可得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𝐼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𝜌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𝑆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，则题图乙中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</m:oMath>
                </a14:m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图线的斜率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𝐼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𝜌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𝑆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∝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𝜌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图线斜率在</a:t>
                </a:r>
              </a:p>
              <a:p>
                <a:pPr latinLnBrk="1">
                  <a:lnSpc>
                    <a:spcPts val="39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=0.25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时发生变化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，说明此刻电阻率发生了变化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，即导体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长度为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0.25 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，导</a:t>
                </a: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长度为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0.75 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zh-CN" altLang="en-US" sz="2400" b="0" i="0" kern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可知导体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的电阻率之比</a:t>
                </a:r>
              </a:p>
              <a:p>
                <a:pPr latinLnBrk="1">
                  <a:lnSpc>
                    <a:spcPts val="64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0.2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0.25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0.5−0.2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1.00−0.25</m:t>
                            </m:r>
                          </m:den>
                        </m:f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，B正确。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7" name="QC_5_AS.50_1#d6e335b7f?htil=4&amp;pid=5b6b383cb&amp;color=0,0,0&amp;vtp=1&amp;bbb=1&amp;hb=1&amp;hs=1">
                <a:extLst>
                  <a:ext uri="{FF2B5EF4-FFF2-40B4-BE49-F238E27FC236}">
                    <a16:creationId xmlns:a16="http://schemas.microsoft.com/office/drawing/2014/main" id="{151EECE7-0FBF-D7E2-066E-43962B234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013043"/>
                <a:ext cx="10968012" cy="2515743"/>
              </a:xfrm>
              <a:prstGeom prst="rect">
                <a:avLst/>
              </a:prstGeom>
              <a:blipFill>
                <a:blip r:embed="rId7"/>
                <a:stretch>
                  <a:fillRect l="-1723" r="-83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7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&amp;si=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338a96fe5?pid=5b6b383cb&amp;color=0,0,0&amp;vtp=1&amp;bt=1&amp;bbb=1"/>
          <p:cNvSpPr/>
          <p:nvPr/>
        </p:nvSpPr>
        <p:spPr>
          <a:xfrm>
            <a:off x="612648" y="486000"/>
            <a:ext cx="10963656" cy="1037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核心提炼</a:t>
            </a: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1.三个电流表达式的比较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P_5_BD#338a96fe5?colgroup=3,4,6,19&amp;pid=5b6b383cb&amp;color=0,0,0&amp;vtp=1&amp;bb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4720816"/>
                  </p:ext>
                </p:extLst>
              </p:nvPr>
            </p:nvGraphicFramePr>
            <p:xfrm>
              <a:off x="612648" y="1660242"/>
              <a:ext cx="10954512" cy="2387474"/>
            </p:xfrm>
            <a:graphic>
              <a:graphicData uri="http://schemas.openxmlformats.org/drawingml/2006/table">
                <a:tbl>
                  <a:tblPr/>
                  <a:tblGrid>
                    <a:gridCol w="1152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79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396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4476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00"/>
                            </a:lnSpc>
                          </a:pP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公式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适用范围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公式含义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856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定义式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8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𝐼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𝑡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一切电路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5300"/>
                            </a:lnSpc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𝑡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反映了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𝐼</m:t>
                              </m:r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的大小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但不能说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𝐼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∝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𝐼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∝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𝑡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微观式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𝐼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𝑛𝑞𝑆𝑣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一切电路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从微观上看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决定了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𝐼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的大小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97421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决定式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51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𝐼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𝑅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金属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电解液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51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𝐼</m:t>
                              </m:r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由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𝑈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决定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𝐼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∝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𝑈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𝐼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∝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𝑅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P_5_BD#338a96fe5?colgroup=3,4,6,19&amp;pid=5b6b383cb&amp;color=0,0,0&amp;vtp=1&amp;bb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4720816"/>
                  </p:ext>
                </p:extLst>
              </p:nvPr>
            </p:nvGraphicFramePr>
            <p:xfrm>
              <a:off x="612648" y="1660242"/>
              <a:ext cx="10954512" cy="2387474"/>
            </p:xfrm>
            <a:graphic>
              <a:graphicData uri="http://schemas.openxmlformats.org/drawingml/2006/table">
                <a:tbl>
                  <a:tblPr/>
                  <a:tblGrid>
                    <a:gridCol w="1152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79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396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4476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00"/>
                            </a:lnSpc>
                          </a:pP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公式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适用范围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公式含义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856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定义式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305" t="-71304" r="-546988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一切电路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8295" t="-71304" r="-198" b="-1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微观式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305" t="-243210" r="-546988" b="-1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一切电路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8295" t="-243210" r="-198" b="-15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97421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决定式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305" t="-241739" r="-546988" b="-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金属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电解液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8295" t="-241739" r="-198" b="-9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&amp;si=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338a96fe5?sp=1&amp;pid=5b6b383cb&amp;color=0,0,0&amp;vtp=1&amp;bt=1&amp;bbb=1"/>
          <p:cNvSpPr/>
          <p:nvPr/>
        </p:nvSpPr>
        <p:spPr>
          <a:xfrm>
            <a:off x="612648" y="486000"/>
            <a:ext cx="10963656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2.电阻定义式和决定式的比较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P_5_BD#338a96fe5?colgroup=5,15,13&amp;pid=5b6b383cb&amp;color=0,0,0&amp;vtp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476387"/>
                  </p:ext>
                </p:extLst>
              </p:nvPr>
            </p:nvGraphicFramePr>
            <p:xfrm>
              <a:off x="612648" y="1103982"/>
              <a:ext cx="10963656" cy="3564002"/>
            </p:xfrm>
            <a:graphic>
              <a:graphicData uri="http://schemas.openxmlformats.org/drawingml/2006/table">
                <a:tbl>
                  <a:tblPr/>
                  <a:tblGrid>
                    <a:gridCol w="18653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188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93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09359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项目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5100"/>
                            </a:lnSpc>
                          </a:pPr>
                          <a:r>
                            <a:rPr lang="en-US" altLang="zh-CN" sz="2400" b="1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定义式：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𝑅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𝐼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5200"/>
                            </a:lnSpc>
                          </a:pPr>
                          <a:r>
                            <a:rPr lang="en-US" altLang="zh-CN" sz="2400" b="1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决定式：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𝑅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𝜌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𝑙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𝑆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8685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适用条件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（1）金属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电解液</a:t>
                          </a:r>
                          <a:endParaRPr lang="en-US" altLang="zh-CN" sz="1200" dirty="0"/>
                        </a:p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2）纯电阻电路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粗细均匀的金属导体和浓度均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匀的电解液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689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公式含义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5300"/>
                            </a:lnSpc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𝐼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反映了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的大小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不能说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𝑅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∝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𝑈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51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𝑅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∝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𝐼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6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由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𝜌</m:t>
                              </m:r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 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𝑙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共同决定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注意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电阻大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电阻率不一定大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；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电阻率小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电阻不一定小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P_5_BD#338a96fe5?colgroup=5,15,13&amp;pid=5b6b383cb&amp;color=0,0,0&amp;vtp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476387"/>
                  </p:ext>
                </p:extLst>
              </p:nvPr>
            </p:nvGraphicFramePr>
            <p:xfrm>
              <a:off x="612648" y="1103982"/>
              <a:ext cx="10963656" cy="3564002"/>
            </p:xfrm>
            <a:graphic>
              <a:graphicData uri="http://schemas.openxmlformats.org/drawingml/2006/table">
                <a:tbl>
                  <a:tblPr/>
                  <a:tblGrid>
                    <a:gridCol w="18653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188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93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09359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项目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12" t="-862" r="-89001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6410" t="-862" r="-285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8685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适用条件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（1）金属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电解液</a:t>
                          </a:r>
                          <a:endParaRPr lang="en-US" altLang="zh-CN" sz="1200" dirty="0"/>
                        </a:p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2）纯电阻电路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粗细均匀的金属导体和浓度均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匀的电解液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689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公式含义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12" t="-124000" r="-89001" b="-47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6410" t="-124000" r="-285" b="-47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注意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电阻大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电阻率不一定大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；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电阻率小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电阻不一定小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&amp;si=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450f7f14d?pid=02fdb0c44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考点二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欧姆定律与伏安特性曲线</a:t>
            </a:r>
            <a:endParaRPr lang="en-US" altLang="zh-CN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_5#96c2833b6?sp=1&amp;pid=450f7f14d&amp;color=0,0,0&amp;vtp=1&amp;bbb=1"/>
              <p:cNvSpPr/>
              <p:nvPr/>
            </p:nvSpPr>
            <p:spPr>
              <a:xfrm>
                <a:off x="612648" y="1148154"/>
                <a:ext cx="10963656" cy="15962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1.欧姆定律的“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二同”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（1）同体性：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三个物理量必须对应同一段电路或同一段导体。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（2）同时性：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必须是同一时刻的电压和电流。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P_5#96c2833b6?sp=1&amp;pid=450f7f14d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48154"/>
                <a:ext cx="10963656" cy="1596200"/>
              </a:xfrm>
              <a:prstGeom prst="rect">
                <a:avLst/>
              </a:prstGeom>
              <a:blipFill>
                <a:blip r:embed="rId3"/>
                <a:stretch>
                  <a:fillRect l="-1724" b="-1145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&amp;si=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P_5#96c2833b6?sp=1&amp;pid=450f7f14d&amp;color=0,0,0&amp;vtp=1&amp;bt=1&amp;bbb=1"/>
              <p:cNvSpPr/>
              <p:nvPr/>
            </p:nvSpPr>
            <p:spPr>
              <a:xfrm>
                <a:off x="612648" y="486000"/>
                <a:ext cx="10963656" cy="4786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2.对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图像的理解（如图甲、乙所示）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P_5#96c2833b6?sp=1&amp;pid=450f7f14d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78600"/>
              </a:xfrm>
              <a:prstGeom prst="rect">
                <a:avLst/>
              </a:prstGeom>
              <a:blipFill>
                <a:blip r:embed="rId3"/>
                <a:stretch>
                  <a:fillRect l="-1724" b="-3846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_5_BD#96c2833b6?pid=450f7f14d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6280" y="1094013"/>
            <a:ext cx="3127248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_5_BD#96c2833b6?sp=1&amp;pid=450f7f14d&amp;color=0,0,0&amp;vtp=1&amp;bbb=1"/>
              <p:cNvSpPr/>
              <p:nvPr/>
            </p:nvSpPr>
            <p:spPr>
              <a:xfrm>
                <a:off x="612648" y="2770413"/>
                <a:ext cx="10963656" cy="37553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（1）图线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𝑒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𝑑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𝑓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表示线性元件，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𝑐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表示非线性元件。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（2）在图甲中，图线上的点与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点连线的斜率表示电阻，斜率越大，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电阻越大，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𝑎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在图乙中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，图线上的点与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点连线的斜率表示电阻倒数，斜率越大，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电阻越小，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𝑑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&lt;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（3）随着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的增大，图线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上对应的点与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点连线的斜率变小，电阻变小；随着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增大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，图线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𝑐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上对应的点与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点连线的斜率变大，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电阻变小。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4" name="P_5_BD#96c2833b6?sp=1&amp;pid=450f7f14d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70413"/>
                <a:ext cx="10963656" cy="3755390"/>
              </a:xfrm>
              <a:prstGeom prst="rect">
                <a:avLst/>
              </a:prstGeom>
              <a:blipFill>
                <a:blip r:embed="rId5"/>
                <a:stretch>
                  <a:fillRect l="-1724" r="-1446" b="-470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&amp;si=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51_1#e2454762d?htil=5&amp;pid=450f7f14d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8243" y="540864"/>
            <a:ext cx="3099816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51_2#e2454762d?htil=5&amp;sp=1&amp;pid=450f7f14d&amp;color=0,0,0&amp;vtp=1&amp;bt=1&amp;bbb=1&amp;hb=1"/>
              <p:cNvSpPr/>
              <p:nvPr/>
            </p:nvSpPr>
            <p:spPr>
              <a:xfrm>
                <a:off x="612648" y="486000"/>
                <a:ext cx="7772400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例1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（2024·广东揭阳模拟）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两电阻的伏安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特性曲线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，图中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45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，关于两电阻的描述正确的是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QC_5_BD.51_2#e2454762d?htil=5&amp;sp=1&amp;pid=450f7f14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7772400" cy="1592199"/>
              </a:xfrm>
              <a:prstGeom prst="rect">
                <a:avLst/>
              </a:prstGeom>
              <a:blipFill>
                <a:blip r:embed="rId4"/>
                <a:stretch>
                  <a:fillRect l="-2431" r="-2275" b="-114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52_1#e2454762d.bracket?pid=450f7f14d&amp;color=0,0,0&amp;vpa=27&amp;vtp=1"/>
          <p:cNvSpPr/>
          <p:nvPr/>
        </p:nvSpPr>
        <p:spPr>
          <a:xfrm>
            <a:off x="934116" y="159217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BD.51_3#e2454762d.choices?htil=5&amp;pid=450f7f14d&amp;color=0,0,0&amp;vtp=1&amp;bbb=1&amp;hb=1"/>
              <p:cNvSpPr/>
              <p:nvPr/>
            </p:nvSpPr>
            <p:spPr>
              <a:xfrm>
                <a:off x="612648" y="2080612"/>
                <a:ext cx="7772400" cy="270383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的阻值随电流的增大而增大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因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图线的斜率表示电阻的倒数，故电阻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的阻值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tan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𝛼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=1.0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在两图线交点处，电阻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的阻值等于电阻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的阻值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在电阻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两端加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V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电压时，流过电阻的电流是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4 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QC_5_BD.51_3#e2454762d.choices?htil=5&amp;pid=450f7f14d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0612"/>
                <a:ext cx="7772400" cy="2703830"/>
              </a:xfrm>
              <a:prstGeom prst="rect">
                <a:avLst/>
              </a:prstGeom>
              <a:blipFill>
                <a:blip r:embed="rId5"/>
                <a:stretch>
                  <a:fillRect l="-2431" b="-698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&amp;si=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AS.53_1#e2454762d?pid=450f7f14d&amp;color=0,0,0&amp;vtp=1&amp;bt=1&amp;bbb=1&amp;hb=1"/>
              <p:cNvSpPr/>
              <p:nvPr/>
            </p:nvSpPr>
            <p:spPr>
              <a:xfrm>
                <a:off x="612648" y="486000"/>
                <a:ext cx="10963656" cy="27138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图像上的点与坐标原点连线的斜率表示电阻的倒数，由题图可知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，电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的阻值随电流的增大而减小，A错误；由于横、纵坐标轴的长度单位不同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不能由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tan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𝛼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=1.0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求解电阻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的阻值，只能通过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𝑈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𝐼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10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5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求解，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错误；根据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𝑈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𝐼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可知在两图线交点处，电阻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的阻值等于电阻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的阻值，C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正确；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由题图可知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，在电阻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两端加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V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电压时，流过电阻的电流是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，D错误。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C_5_AS.53_1#e2454762d?pid=450f7f14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13800"/>
              </a:xfrm>
              <a:prstGeom prst="rect">
                <a:avLst/>
              </a:prstGeom>
              <a:blipFill>
                <a:blip r:embed="rId3"/>
                <a:stretch>
                  <a:fillRect l="-1724" r="-2781" b="-651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&amp;si=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54_1#e9ebe77f3?htil=6&amp;pid=450f7f14d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1219" y="540863"/>
            <a:ext cx="2871216" cy="2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54_2#e9ebe77f3?htil=6&amp;pid=450f7f14d&amp;color=0,0,0&amp;vtp=1&amp;bt=1&amp;bbb=1&amp;hb=1&amp;hs=1"/>
              <p:cNvSpPr/>
              <p:nvPr/>
            </p:nvSpPr>
            <p:spPr>
              <a:xfrm>
                <a:off x="612648" y="486000"/>
                <a:ext cx="8001000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迁移应用1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（2024·广西钦州模拟）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分别表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示由相同材料制成的两条长度相同、粗细均匀的电阻丝的伏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安特性曲线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下列判断正确的是(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QC_5_BD.54_2#e9ebe77f3?htil=6&amp;pid=450f7f14d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8001000" cy="1592199"/>
              </a:xfrm>
              <a:prstGeom prst="rect">
                <a:avLst/>
              </a:prstGeom>
              <a:blipFill>
                <a:blip r:embed="rId4"/>
                <a:stretch>
                  <a:fillRect l="-2363" r="-1372" b="-114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55_1#e9ebe77f3.bracket?pid=450f7f14d&amp;color=0,0,0&amp;vpa=28&amp;vtp=1"/>
          <p:cNvSpPr/>
          <p:nvPr/>
        </p:nvSpPr>
        <p:spPr>
          <a:xfrm>
            <a:off x="5201316" y="159217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BD.54_3#e9ebe77f3.choices?htil=6&amp;pid=450f7f14d&amp;color=0,0,0&amp;vtp=1&amp;bbb=1&amp;hs=1"/>
              <p:cNvSpPr/>
              <p:nvPr/>
            </p:nvSpPr>
            <p:spPr>
              <a:xfrm>
                <a:off x="612648" y="2080611"/>
                <a:ext cx="8001000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代表的电阻丝较粗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代表的电阻丝较粗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电阻丝的阻值小于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电阻丝的阻值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图线表示电阻丝的阻值与电压成正比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QC_5_BD.54_3#e9ebe77f3.choices?htil=6&amp;pid=450f7f14d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0611"/>
                <a:ext cx="8001000" cy="2150999"/>
              </a:xfrm>
              <a:prstGeom prst="rect">
                <a:avLst/>
              </a:prstGeom>
              <a:blipFill>
                <a:blip r:embed="rId5"/>
                <a:stretch>
                  <a:fillRect l="-2363" b="-878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5_AS.56_1#e9ebe77f3?pid=450f7f14d&amp;color=0,0,0&amp;vtp=1&amp;bbb=1&amp;hb=1&amp;hs=1"/>
              <p:cNvSpPr/>
              <p:nvPr/>
            </p:nvSpPr>
            <p:spPr>
              <a:xfrm>
                <a:off x="612648" y="4214211"/>
                <a:ext cx="10963656" cy="10628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6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图线的斜率表示电阻的倒数，故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𝑎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，C错误；由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𝜌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𝑙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的横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截面积较小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，A错误，B正确；由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图线知电阻丝的阻值与电压无关，D错误。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6" name="QC_5_AS.56_1#e9ebe77f3?pid=450f7f14d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214211"/>
                <a:ext cx="10963656" cy="1062800"/>
              </a:xfrm>
              <a:prstGeom prst="rect">
                <a:avLst/>
              </a:prstGeom>
              <a:blipFill>
                <a:blip r:embed="rId6"/>
                <a:stretch>
                  <a:fillRect l="-1724" r="-167" b="-1657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&amp;si=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e1b050cde?pid=02fdb0c44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考点三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串、并联电路的特点及应用</a:t>
            </a:r>
            <a:endParaRPr lang="en-US" altLang="zh-CN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_5#76da4607f?sp=1&amp;pid=e1b050cde&amp;color=0,0,0&amp;vtp=1&amp;bbb=1"/>
              <p:cNvSpPr/>
              <p:nvPr/>
            </p:nvSpPr>
            <p:spPr>
              <a:xfrm>
                <a:off x="612648" y="1148154"/>
                <a:ext cx="10963656" cy="32727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关于串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、并联电路的几个常用的推论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（1）串联电路的总电阻大于其中任一部分电路的总电阻。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（2）并联电路的总电阻小于其中任一支路的电阻。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-10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（3）无论电路是串联还是并联，电路中任意一个电阻变大时，电路的总电阻都会变大。</a:t>
                </a:r>
                <a:endParaRPr kumimoji="0" lang="en-US" altLang="zh-CN" sz="2400" b="0" i="0" u="none" strike="noStrike" kern="1200" cap="none" spc="-1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（4）无论电阻怎样连接，每一段电路的总耗电功率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</a:t>
                </a:r>
                <a:r>
                  <a:rPr kumimoji="0" lang="en-US" altLang="zh-CN" sz="10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&gt;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总是等于该段电路中各个电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阻耗电功率之和。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P_5#76da4607f?sp=1&amp;pid=e1b050cde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48154"/>
                <a:ext cx="10963656" cy="3272790"/>
              </a:xfrm>
              <a:prstGeom prst="rect">
                <a:avLst/>
              </a:prstGeom>
              <a:blipFill>
                <a:blip r:embed="rId3"/>
                <a:stretch>
                  <a:fillRect l="-1724" r="-4394" b="-558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&amp;si=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BD.57_1#573ef8204?sp=1&amp;pid=e1b050cde&amp;color=0,0,0&amp;vtp=1&amp;bt=1&amp;bbb=1&amp;hb=1"/>
              <p:cNvSpPr/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例2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（2023·全国乙卷·20，6分）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黑箱外有编号为1、2、3、4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的四个接线柱，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接线柱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1和2、2和3、3和4之间各接有一个电阻，在接线柱间还接有另外一个电阻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和一个直流电源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。测得接线柱之间的电压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𝑈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=3.0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V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𝑈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23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=2.5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V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𝑈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34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=−1.5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V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符合上述测量结果的可能接法是(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C_5_BD.57_1#573ef8204?sp=1&amp;pid=e1b050cd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blipFill>
                <a:blip r:embed="rId3"/>
                <a:stretch>
                  <a:fillRect l="-1724" r="-3281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58_1#573ef8204.bracket?pid=e1b050cde&amp;color=0,0,0&amp;vpa=29&amp;vtp=1&amp;bbb=1"/>
          <p:cNvSpPr/>
          <p:nvPr/>
        </p:nvSpPr>
        <p:spPr>
          <a:xfrm>
            <a:off x="5163216" y="2150970"/>
            <a:ext cx="6445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CD</a:t>
            </a:r>
            <a:endParaRPr lang="en-US" altLang="zh-CN" sz="2400" dirty="0"/>
          </a:p>
        </p:txBody>
      </p:sp>
      <p:pic>
        <p:nvPicPr>
          <p:cNvPr id="4" name="QC_5_BD.57_2#573ef8204?htil=7&amp;pid=e1b050cde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4809" y="2753711"/>
            <a:ext cx="163677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BD.57_3#573ef8204.choices?htil=7&amp;pid=e1b050cde&amp;color=0,0,0&amp;vtp=1&amp;bbb=1"/>
              <p:cNvSpPr/>
              <p:nvPr/>
            </p:nvSpPr>
            <p:spPr>
              <a:xfrm>
                <a:off x="612648" y="2626711"/>
                <a:ext cx="9244584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电源接在1、4之间，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接在1、3之间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电源接在1、4之间，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接在2、4之间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电源接在1、3之间，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接在1、4之间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电源接在1、3之间，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接在2、4之间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QC_5_BD.57_3#573ef8204.choices?htil=7&amp;pid=e1b050cde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26711"/>
                <a:ext cx="9244584" cy="2150999"/>
              </a:xfrm>
              <a:prstGeom prst="rect">
                <a:avLst/>
              </a:prstGeom>
              <a:blipFill>
                <a:blip r:embed="rId5"/>
                <a:stretch>
                  <a:fillRect l="-2045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&amp;si=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955058163.fixed?pid=75d35ccb9&amp;color=0,0,0&amp;vtp=1&amp;bbb=1"/>
          <p:cNvSpPr/>
          <p:nvPr/>
        </p:nvSpPr>
        <p:spPr>
          <a:xfrm>
            <a:off x="0" y="1316736"/>
            <a:ext cx="12188952" cy="7680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400"/>
              </a:lnSpc>
            </a:pPr>
            <a:r>
              <a:rPr lang="en-US" altLang="zh-CN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第十章</a:t>
            </a:r>
            <a:r>
              <a:rPr lang="en-US" altLang="zh-CN" sz="4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电路及其应用</a:t>
            </a:r>
            <a:endParaRPr lang="en-US" altLang="zh-CN" sz="4400" dirty="0"/>
          </a:p>
        </p:txBody>
      </p:sp>
      <p:sp>
        <p:nvSpPr>
          <p:cNvPr id="3" name="C_2#955058163"/>
          <p:cNvSpPr/>
          <p:nvPr/>
        </p:nvSpPr>
        <p:spPr>
          <a:xfrm>
            <a:off x="2670048" y="2450592"/>
            <a:ext cx="6766560" cy="9144"/>
          </a:xfrm>
          <a:prstGeom prst="line">
            <a:avLst/>
          </a:prstGeom>
          <a:noFill/>
          <a:ln w="28575">
            <a:solidFill>
              <a:srgbClr val="7F7F7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955058163.fixed?pid=75d35ccb9&amp;color=0,0,0&amp;vtp=1&amp;bbb=1"/>
          <p:cNvSpPr/>
          <p:nvPr/>
        </p:nvSpPr>
        <p:spPr>
          <a:xfrm>
            <a:off x="0" y="2734056"/>
            <a:ext cx="12188952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第1讲</a:t>
            </a:r>
            <a:r>
              <a:rPr lang="en-US" altLang="zh-CN" sz="3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电路的基本概念和规律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&amp;si=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AS.59_1#573ef8204?pid=e1b050cde&amp;color=0,0,0&amp;vtp=1&amp;bt=1&amp;bbb=1&amp;hb=1"/>
          <p:cNvSpPr/>
          <p:nvPr/>
        </p:nvSpPr>
        <p:spPr>
          <a:xfrm>
            <a:off x="612648" y="486000"/>
            <a:ext cx="10963656" cy="2155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若电源接在1、4之间，则编号为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1、2、3、4的四个接线柱中相邻两个接线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柱之间的电压可能都为正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，也可能都为负，不可能出现题中有正有负的情况，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A、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错误；若电源接在1、3之间，则编号为1、2、3、4的四个接线柱中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1、2之间的电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压与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2、3之间的电压可能均为正，则3、4之间的电压为负，C、D正确。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&amp;si=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60_1#e204794d3?htil=8&amp;pid=e1b050cde&amp;color=0,0,0&amp;tib=255,255,255&amp;vtp=1&amp;hs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0536" y="540863"/>
            <a:ext cx="2724912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60_2#e204794d3?htil=8&amp;pid=e1b050cde&amp;color=0,0,0&amp;vtp=1&amp;bt=1&amp;bbb=1&amp;hb=1&amp;hs=1"/>
              <p:cNvSpPr/>
              <p:nvPr/>
            </p:nvSpPr>
            <p:spPr>
              <a:xfrm>
                <a:off x="612648" y="486000"/>
                <a:ext cx="8147304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迁移应用2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（2024·湖北襄阳模拟）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，立方体的每条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边均由一定阻值的电阻组成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，已知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边的阻值为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24 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两点间的总电阻为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8 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，现将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边换成阻值为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的电阻，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其余边的电阻不变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两点间的总电阻为(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QC_5_BD.60_2#e204794d3?htil=8&amp;pid=e1b050cde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8147304" cy="2150999"/>
              </a:xfrm>
              <a:prstGeom prst="rect">
                <a:avLst/>
              </a:prstGeom>
              <a:blipFill>
                <a:blip r:embed="rId4"/>
                <a:stretch>
                  <a:fillRect l="-2320" r="-4940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61_1#e204794d3.bracket?pid=e1b050cde&amp;color=0,0,0&amp;vpa=30&amp;vtp=1"/>
          <p:cNvSpPr/>
          <p:nvPr/>
        </p:nvSpPr>
        <p:spPr>
          <a:xfrm>
            <a:off x="7130193" y="215097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BD.60_3#e204794d3.choices?htil=8&amp;pid=e1b050cde&amp;color=0,0,0&amp;vtp=1&amp;bbb=1&amp;hs=1"/>
              <p:cNvSpPr/>
              <p:nvPr/>
            </p:nvSpPr>
            <p:spPr>
              <a:xfrm>
                <a:off x="612648" y="2682654"/>
                <a:ext cx="8147304" cy="46780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200"/>
                  </a:lnSpc>
                  <a:tabLst>
                    <a:tab pos="2062226" algn="l"/>
                    <a:tab pos="4086352" algn="l"/>
                    <a:tab pos="6135878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4 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6 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8 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QC_5_BD.60_3#e204794d3.choices?htil=8&amp;pid=e1b050cde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82654"/>
                <a:ext cx="8147304" cy="467805"/>
              </a:xfrm>
              <a:prstGeom prst="rect">
                <a:avLst/>
              </a:prstGeom>
              <a:blipFill>
                <a:blip r:embed="rId5"/>
                <a:stretch>
                  <a:fillRect l="-2320" b="-4155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5_AS.62_1#e204794d3?htil=8&amp;pid=e1b050cde&amp;color=0,0,0&amp;vtp=1&amp;bbb=1&amp;hb=1&amp;hs=1"/>
              <p:cNvSpPr/>
              <p:nvPr/>
            </p:nvSpPr>
            <p:spPr>
              <a:xfrm>
                <a:off x="612648" y="3217324"/>
                <a:ext cx="8147304" cy="4745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边的阻值为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，除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边外其余边的总电阻为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6" name="QC_5_AS.62_1#e204794d3?htil=8&amp;pid=e1b050cde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217324"/>
                <a:ext cx="8147304" cy="474599"/>
              </a:xfrm>
              <a:prstGeom prst="rect">
                <a:avLst/>
              </a:prstGeom>
              <a:blipFill>
                <a:blip r:embed="rId6"/>
                <a:stretch>
                  <a:fillRect l="-2320" r="-3144" b="-3846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QC_5_AS.62_1#e204794d3?htil=8&amp;pid=e1b050cde&amp;color=0,0,0&amp;vtp=1&amp;bbb=1&amp;hb=1&amp;hs=1">
                <a:extLst>
                  <a:ext uri="{FF2B5EF4-FFF2-40B4-BE49-F238E27FC236}">
                    <a16:creationId xmlns:a16="http://schemas.microsoft.com/office/drawing/2014/main" id="{9B0D2237-62E4-641F-06F6-9D9CFF1A8160}"/>
                  </a:ext>
                </a:extLst>
              </p:cNvPr>
              <p:cNvSpPr/>
              <p:nvPr/>
            </p:nvSpPr>
            <p:spPr>
              <a:xfrm>
                <a:off x="612648" y="3691923"/>
                <a:ext cx="10968012" cy="22820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可知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并联，当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边的阻值为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24 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，由</a:t>
                </a:r>
              </a:p>
              <a:p>
                <a:pPr latinLnBrk="1">
                  <a:lnSpc>
                    <a:spcPts val="49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8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边换成阻值为</a:t>
                </a:r>
              </a:p>
              <a:p>
                <a:pPr latinLnBrk="1">
                  <a:lnSpc>
                    <a:spcPts val="49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的电阻时，设整个电路的总电阻为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=6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故选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7" name="QC_5_AS.62_1#e204794d3?htil=8&amp;pid=e1b050cde&amp;color=0,0,0&amp;vtp=1&amp;bbb=1&amp;hb=1&amp;hs=1">
                <a:extLst>
                  <a:ext uri="{FF2B5EF4-FFF2-40B4-BE49-F238E27FC236}">
                    <a16:creationId xmlns:a16="http://schemas.microsoft.com/office/drawing/2014/main" id="{9B0D2237-62E4-641F-06F6-9D9CFF1A8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691923"/>
                <a:ext cx="10968012" cy="2282000"/>
              </a:xfrm>
              <a:prstGeom prst="rect">
                <a:avLst/>
              </a:prstGeom>
              <a:blipFill>
                <a:blip r:embed="rId7"/>
                <a:stretch>
                  <a:fillRect l="-1723" r="-2168" b="-775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7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&amp;si=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c73c24199?pid=02fdb0c44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考点四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电功、电热、电功率和热功率</a:t>
            </a:r>
            <a:endParaRPr lang="en-US" altLang="zh-CN" sz="3000" dirty="0"/>
          </a:p>
        </p:txBody>
      </p:sp>
      <p:sp>
        <p:nvSpPr>
          <p:cNvPr id="3" name="P_5#948522b6c?sp=1&amp;pid=c73c24199&amp;color=0,0,0&amp;vtp=1&amp;bbb=1"/>
          <p:cNvSpPr/>
          <p:nvPr/>
        </p:nvSpPr>
        <p:spPr>
          <a:xfrm>
            <a:off x="612648" y="1155563"/>
            <a:ext cx="10963656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1.电功和电热、电功率和热功率的区别与联系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P_5_BD#948522b6c?colgroup=3,8,5,16&amp;pid=c73c24199&amp;color=0,0,0&amp;vtp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9707596"/>
                  </p:ext>
                </p:extLst>
              </p:nvPr>
            </p:nvGraphicFramePr>
            <p:xfrm>
              <a:off x="612648" y="1773272"/>
              <a:ext cx="10968012" cy="4390009"/>
            </p:xfrm>
            <a:graphic>
              <a:graphicData uri="http://schemas.openxmlformats.org/drawingml/2006/table">
                <a:tbl>
                  <a:tblPr/>
                  <a:tblGrid>
                    <a:gridCol w="13253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323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5488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5550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项目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意义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公式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联系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电功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电流在一段电路中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所做的功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𝑊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𝑈𝐼𝑡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对纯电阻电路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电功等于电热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𝑊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𝑄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𝑈𝐼𝑡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𝑅𝑡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；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对非纯电阻电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路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电功大于电热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𝑊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&gt;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𝑄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电热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电流通过导体产生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的热量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𝑄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𝑅𝑡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电功率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电流所做的功与所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用时间之比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4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电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𝑈𝐼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对纯电阻电路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电功率等于热功率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4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电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4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热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𝑈𝐼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；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对非纯电阻电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路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电功率大于热功率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4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电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4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热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热功率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导体产生的热量与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所用时间之比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4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热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P_5_BD#948522b6c?colgroup=3,8,5,16&amp;pid=c73c24199&amp;color=0,0,0&amp;vtp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9707596"/>
                  </p:ext>
                </p:extLst>
              </p:nvPr>
            </p:nvGraphicFramePr>
            <p:xfrm>
              <a:off x="612648" y="1773272"/>
              <a:ext cx="10968012" cy="4390009"/>
            </p:xfrm>
            <a:graphic>
              <a:graphicData uri="http://schemas.openxmlformats.org/drawingml/2006/table">
                <a:tbl>
                  <a:tblPr/>
                  <a:tblGrid>
                    <a:gridCol w="13253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323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5488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5550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项目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意义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公式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联系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电功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电流在一段电路中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所做的功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5694" t="-51250" r="-300347" b="-31562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691" t="-25545" r="-232" b="-1071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电热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电流通过导体产生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的热量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5694" t="-150311" r="-300347" b="-21366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电功率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电流所做的功与所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用时间之比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5694" t="-251875" r="-300347" b="-115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691" t="-125937" r="-232" b="-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743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热功率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导体产生的热量与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所用时间之比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5694" t="-351875" r="-300347" b="-15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>
    <p:split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&amp;si=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_BD#948522b6c?pid=c73c24199&amp;color=0,0,0&amp;vtp=1&amp;bt=1&amp;bbb=1&amp;hb=1"/>
          <p:cNvSpPr/>
          <p:nvPr/>
        </p:nvSpPr>
        <p:spPr>
          <a:xfrm>
            <a:off x="612648" y="486000"/>
            <a:ext cx="10963656" cy="1596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常见的纯电阻用电器有电阻、电炉子、白炽灯等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；常见的非纯电阻用电器有电风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扇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、电动机（电动机因故障或其他原因不转动时，相当于一个纯电阻元件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）、电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解槽等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D1D96-95D0-2E6C-B83F-EE5AA23EE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QO_5_BD.63_1#04ddc7f17?htil=9&amp;pid=c73c24199&amp;color=0,0,0&amp;tib=255,255,255&amp;vtp=1&amp;hs=1" descr="preencoded.png">
            <a:extLst>
              <a:ext uri="{FF2B5EF4-FFF2-40B4-BE49-F238E27FC236}">
                <a16:creationId xmlns:a16="http://schemas.microsoft.com/office/drawing/2014/main" id="{CE4457CC-9935-C8B7-4F9F-86F19D5C48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5762" y="3278824"/>
            <a:ext cx="2203704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5_BD.63_2#04ddc7f17?htil=9&amp;sp=1&amp;pid=c73c24199&amp;color=0,0,0&amp;vtp=1&amp;bbb=1&amp;hb=1">
                <a:extLst>
                  <a:ext uri="{FF2B5EF4-FFF2-40B4-BE49-F238E27FC236}">
                    <a16:creationId xmlns:a16="http://schemas.microsoft.com/office/drawing/2014/main" id="{F9F99F06-985D-2C6D-DEAB-5E893B2EC92C}"/>
                  </a:ext>
                </a:extLst>
              </p:cNvPr>
              <p:cNvSpPr/>
              <p:nvPr/>
            </p:nvSpPr>
            <p:spPr>
              <a:xfrm>
                <a:off x="612648" y="569025"/>
                <a:ext cx="11110650" cy="27097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例3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（2024·海南卷·16，10分）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虚接是常见的电路故障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，如图所示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，电热器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与电热</a:t>
                </a:r>
              </a:p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并联。电路中的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处由于某种原因形成了虚接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，造成了该处接触电阻的阻值在</a:t>
                </a:r>
              </a:p>
              <a:p>
                <a:pPr algn="l"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～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240 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之间不稳定变化，可等效为电阻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，已知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𝑁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两端电压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=220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V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</a:p>
              <a:p>
                <a:pPr algn="l"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的电阻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=24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，求：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5_BD.63_2#04ddc7f17?htil=9&amp;sp=1&amp;pid=c73c24199&amp;color=0,0,0&amp;vtp=1&amp;bbb=1&amp;hb=1">
                <a:extLst>
                  <a:ext uri="{FF2B5EF4-FFF2-40B4-BE49-F238E27FC236}">
                    <a16:creationId xmlns:a16="http://schemas.microsoft.com/office/drawing/2014/main" id="{F9F99F06-985D-2C6D-DEAB-5E893B2EC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69025"/>
                <a:ext cx="11110650" cy="2709799"/>
              </a:xfrm>
              <a:prstGeom prst="rect">
                <a:avLst/>
              </a:prstGeom>
              <a:blipFill>
                <a:blip r:embed="rId4"/>
                <a:stretch>
                  <a:fillRect l="-1701" r="-131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153327"/>
      </p:ext>
    </p:extLst>
  </p:cSld>
  <p:clrMapOvr>
    <a:masterClrMapping/>
  </p:clrMapOvr>
  <p:transition>
    <p:split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&amp;si=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6_BD.64_1#cc2bbf00e?pid=04ddc7f17&amp;color=0,0,0&amp;vtp=1&amp;bt=1&amp;bbb=1"/>
              <p:cNvSpPr/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𝑁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间电阻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的变化范围；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O_6_BD.64_1#cc2bbf00e?pid=04ddc7f17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blipFill>
                <a:blip r:embed="rId3"/>
                <a:stretch>
                  <a:fillRect l="-1724" b="-3846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QO_6_AN.65_1#cc2bbf00e?pid=04ddc7f17&amp;color=0,0,0&amp;vtp=1&amp;bbb=1"/>
              <p:cNvSpPr/>
              <p:nvPr/>
            </p:nvSpPr>
            <p:spPr>
              <a:xfrm>
                <a:off x="612648" y="1020225"/>
                <a:ext cx="10963656" cy="46863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≤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≤22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QO_6_AN.65_1#cc2bbf00e?pid=04ddc7f17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20225"/>
                <a:ext cx="10963656" cy="468630"/>
              </a:xfrm>
              <a:prstGeom prst="rect">
                <a:avLst/>
              </a:prstGeom>
              <a:blipFill>
                <a:blip r:embed="rId4"/>
                <a:stretch>
                  <a:fillRect l="-1724" b="-4155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O_6_AS.66_1#cc2bbf00e?pid=04ddc7f17&amp;color=0,0,0&amp;vtp=1&amp;bbb=1"/>
              <p:cNvSpPr/>
              <p:nvPr/>
            </p:nvSpPr>
            <p:spPr>
              <a:xfrm>
                <a:off x="612648" y="1498952"/>
                <a:ext cx="10963656" cy="30780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9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根据串、并联电路的规律有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68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1+</m:t>
                        </m:r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" pitchFamily="34" charset="-122"/>
                                        <a:cs typeface="Times New Roman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0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" pitchFamily="34" charset="-122"/>
                                        <a:cs typeface="Times New Roman" pitchFamily="34" charset="-12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2400" b="0" i="0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" pitchFamily="34" charset="-122"/>
                                        <a:cs typeface="Times New Roman" pitchFamily="34" charset="-12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4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" pitchFamily="34" charset="-122"/>
                                        <a:cs typeface="Times New Roman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0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" pitchFamily="34" charset="-122"/>
                                        <a:cs typeface="Times New Roman" pitchFamily="34" charset="-12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2400" b="0" i="0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" pitchFamily="34" charset="-122"/>
                                        <a:cs typeface="Times New Roman" pitchFamily="34" charset="-12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可知当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最小，最小值为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=240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最大，最大值为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𝑁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间电阻的变化范围为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≤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≤22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4" name="QO_6_AS.66_1#cc2bbf00e?pid=04ddc7f17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498952"/>
                <a:ext cx="10963656" cy="3078099"/>
              </a:xfrm>
              <a:prstGeom prst="rect">
                <a:avLst/>
              </a:prstGeom>
              <a:blipFill>
                <a:blip r:embed="rId5"/>
                <a:stretch>
                  <a:fillRect l="-1724" b="-594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&amp;si=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6_BD.67_1#6285092fc?pid=04ddc7f17&amp;color=0,0,0&amp;vtp=1&amp;bt=1&amp;bbb=1"/>
              <p:cNvSpPr/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=240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，电热器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消耗的功率（保留3位有效数字）。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O_6_BD.67_1#6285092fc?pid=04ddc7f17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blipFill>
                <a:blip r:embed="rId3"/>
                <a:stretch>
                  <a:fillRect l="-1724" b="-3846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QO_6_AN.68_1#6285092fc?pid=04ddc7f17&amp;color=0,0,0&amp;vtp=1&amp;bbb=1"/>
              <p:cNvSpPr/>
              <p:nvPr/>
            </p:nvSpPr>
            <p:spPr>
              <a:xfrm>
                <a:off x="612648" y="1020225"/>
                <a:ext cx="10963656" cy="46863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16.7 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W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QO_6_AN.68_1#6285092fc?pid=04ddc7f17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20225"/>
                <a:ext cx="10963656" cy="468630"/>
              </a:xfrm>
              <a:prstGeom prst="rect">
                <a:avLst/>
              </a:prstGeom>
              <a:blipFill>
                <a:blip r:embed="rId4"/>
                <a:stretch>
                  <a:fillRect l="-1724" b="-4155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O_6_AS.69_1#6285092fc?pid=04ddc7f17&amp;color=0,0,0&amp;vtp=1&amp;bbb=1"/>
              <p:cNvSpPr/>
              <p:nvPr/>
            </p:nvSpPr>
            <p:spPr>
              <a:xfrm>
                <a:off x="612648" y="1498952"/>
                <a:ext cx="10963656" cy="16598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9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=240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时，流过电热器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的电流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𝐼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𝑈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电热器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消耗的功率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𝐼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代入数据解得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≈16.7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W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4" name="QO_6_AS.69_1#6285092fc?pid=04ddc7f17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498952"/>
                <a:ext cx="10963656" cy="1659890"/>
              </a:xfrm>
              <a:prstGeom prst="rect">
                <a:avLst/>
              </a:prstGeom>
              <a:blipFill>
                <a:blip r:embed="rId5"/>
                <a:stretch>
                  <a:fillRect l="-1724" b="-1066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&amp;si=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70_1#a5c64eef3?htil=10&amp;pid=c73c24199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1730" y="540863"/>
            <a:ext cx="2633472" cy="22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70_2#a5c64eef3?htil=10&amp;pid=c73c24199&amp;color=0,0,0&amp;vtp=1&amp;bt=1&amp;bbb=1&amp;hb=1"/>
              <p:cNvSpPr/>
              <p:nvPr/>
            </p:nvSpPr>
            <p:spPr>
              <a:xfrm>
                <a:off x="612648" y="486000"/>
                <a:ext cx="8247888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迁移应用3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在如图所示的电路中，电源电动势为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6 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V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，内阻为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，定值电阻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的阻值为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，电动机的线圈阻值为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Ω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闭合开关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后，理想电压表的示数为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V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。下列说法正确的是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QC_5_BD.70_2#a5c64eef3?htil=10&amp;pid=c73c2419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8247888" cy="2150999"/>
              </a:xfrm>
              <a:prstGeom prst="rect">
                <a:avLst/>
              </a:prstGeom>
              <a:blipFill>
                <a:blip r:embed="rId4"/>
                <a:stretch>
                  <a:fillRect l="-2291" r="-2143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71_1#a5c64eef3.bracket?pid=c73c24199&amp;color=0,0,0&amp;vpa=31&amp;vtp=1"/>
          <p:cNvSpPr/>
          <p:nvPr/>
        </p:nvSpPr>
        <p:spPr>
          <a:xfrm>
            <a:off x="934116" y="215097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BD.70_3#a5c64eef3.choices?htil=10&amp;pid=c73c24199&amp;color=0,0,0&amp;vtp=1&amp;bbb=1"/>
              <p:cNvSpPr/>
              <p:nvPr/>
            </p:nvSpPr>
            <p:spPr>
              <a:xfrm>
                <a:off x="612648" y="2626711"/>
                <a:ext cx="8247888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电源的输出功率为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4.5 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W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电动机消耗的功率为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0.75 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W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电动机线圈在1分钟内产生的热量为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0.125 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J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如果电动机被卡住，电压表的示数将变大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QC_5_BD.70_3#a5c64eef3.choices?htil=10&amp;pid=c73c24199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26711"/>
                <a:ext cx="8247888" cy="2150999"/>
              </a:xfrm>
              <a:prstGeom prst="rect">
                <a:avLst/>
              </a:prstGeom>
              <a:blipFill>
                <a:blip r:embed="rId5"/>
                <a:stretch>
                  <a:fillRect l="-2291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&amp;si=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AS.72_1#a5c64eef3?pid=c73c24199&amp;color=0,0,0&amp;vtp=1&amp;bt=1&amp;bbb=1&amp;hb=1"/>
              <p:cNvSpPr/>
              <p:nvPr/>
            </p:nvSpPr>
            <p:spPr>
              <a:xfrm>
                <a:off x="612648" y="486000"/>
                <a:ext cx="10963656" cy="48855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假设电路中电流为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，根据闭合电路欧姆定律可得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𝐸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d>
                      <m:d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d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+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，解得</a:t>
                </a:r>
              </a:p>
              <a:p>
                <a:pPr latinLnBrk="1">
                  <a:lnSpc>
                    <a:spcPts val="6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𝐸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𝑈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+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𝑟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6−3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10+2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A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=0.25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，可知外电路电压为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𝑈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外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𝐸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𝐼𝑟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=5.5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V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，电源的输出</a:t>
                </a: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功率为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出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𝑈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外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=5.5×0.25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W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=1.375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W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，A错误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；电动机消耗的功率为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=3×0.25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W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=0.75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W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，B正确；电动机线圈在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1分钟内产生的热量为</a:t>
                </a:r>
              </a:p>
              <a:p>
                <a:pPr latinLnBrk="1">
                  <a:lnSpc>
                    <a:spcPts val="47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𝑄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𝐼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线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0.25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×2×60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J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=7.5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J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，C错误；如果电动机被卡住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，电动机变成纯</a:t>
                </a: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电阻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，根据闭合电路欧姆定律可得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𝐸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</m:t>
                    </m:r>
                    <m:d>
                      <m:d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线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+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+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，解得</a:t>
                </a:r>
              </a:p>
              <a:p>
                <a:pPr latinLnBrk="1">
                  <a:lnSpc>
                    <a:spcPts val="55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线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+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+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𝑟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6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2+10+2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A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≈0.43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，电压表示数为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′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线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≈0.86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V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，故电压表的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示数将变小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，D错误。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C_5_AS.72_1#a5c64eef3?pid=c73c2419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885500"/>
              </a:xfrm>
              <a:prstGeom prst="rect">
                <a:avLst/>
              </a:prstGeom>
              <a:blipFill>
                <a:blip r:embed="rId3"/>
                <a:stretch>
                  <a:fillRect l="-1724" r="-501" b="-374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&amp;si=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5#67c5c5f7b?pid=c73c24199&amp;color=0,0,0&amp;vtp=1&amp;bt=1&amp;bbb=1&amp;hb=1"/>
              <p:cNvSpPr/>
              <p:nvPr/>
            </p:nvSpPr>
            <p:spPr>
              <a:xfrm>
                <a:off x="612648" y="486000"/>
                <a:ext cx="10963656" cy="60666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总结归纳</a:t>
                </a:r>
                <a:endParaRPr lang="en-US" altLang="zh-CN" sz="2400" dirty="0"/>
              </a:p>
              <a:p>
                <a:pPr algn="ctr"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非纯电阻电路的分析方法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抓住两个关键量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：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确定电动机的电压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和电流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是解决所有问题的关键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若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能求出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就能确定电动机的电功率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根据电流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</a:t>
                </a:r>
                <a:r>
                  <a:rPr lang="en-US" altLang="zh-CN" sz="100" b="0" i="0" kern="0" spc="-9990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&gt;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和电动机的电阻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100" b="0" i="0" kern="0" spc="-9990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m&gt;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𝑟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可求出热功率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𝑟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bSup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𝑟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最后求出输出功率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出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坚持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“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躲着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”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求解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：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首先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对其他纯电阻电路部分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电源的内电路部分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利用欧姆定律进行分析计算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确定相应的电压或电流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然后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利用电路的电压关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系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电流关系间接确定非纯电阻电路部分的工作电压和电流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应用能量守恒定律分析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：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要善于从能量转化的角度出发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紧紧围绕能量守恒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定律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利用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“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电功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电热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其他能量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”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楷体" pitchFamily="34" charset="-122"/>
                    <a:cs typeface="Times New Roman" pitchFamily="34" charset="-120"/>
                  </a:rPr>
                  <a:t>寻找等量关系求解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</a:p>
            </p:txBody>
          </p:sp>
        </mc:Choice>
        <mc:Fallback>
          <p:sp>
            <p:nvSpPr>
              <p:cNvPr id="2" name="P_5#67c5c5f7b?pid=c73c2419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6066600"/>
              </a:xfrm>
              <a:prstGeom prst="rect">
                <a:avLst/>
              </a:prstGeom>
              <a:blipFill>
                <a:blip r:embed="rId3"/>
                <a:stretch>
                  <a:fillRect l="-1724" r="-3726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&amp;si=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1#目录1:955058163?lid=9bc2f4403&amp;cid=9bc2f4403&amp;tib=255,255,255&amp;vtp=1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32" y="2587752"/>
            <a:ext cx="393192" cy="393192"/>
          </a:xfrm>
          <a:prstGeom prst="rect">
            <a:avLst/>
          </a:prstGeom>
        </p:spPr>
      </p:pic>
      <p:sp>
        <p:nvSpPr>
          <p:cNvPr id="3" name="C_1#目录1:955058163?lid=9bc2f4403&amp;cid=9bc2f4403&amp;vtp=1&amp;bt=1&amp;bbb=1">
            <a:hlinkClick r:id="rId3" action="ppaction://hlinksldjump"/>
          </p:cNvPr>
          <p:cNvSpPr/>
          <p:nvPr/>
        </p:nvSpPr>
        <p:spPr>
          <a:xfrm>
            <a:off x="4709160" y="2313432"/>
            <a:ext cx="6839712" cy="9326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180000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必备知识·强基固本</a:t>
            </a:r>
            <a:endParaRPr lang="en-US" altLang="zh-CN" sz="3100" dirty="0"/>
          </a:p>
        </p:txBody>
      </p:sp>
      <p:pic>
        <p:nvPicPr>
          <p:cNvPr id="4" name="C_1#目录1:955058163?lid=02fdb0c44&amp;cid=02fdb0c44&amp;tib=255,255,255&amp;vtp=1" descr="preencoded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32" y="3703320"/>
            <a:ext cx="393192" cy="393192"/>
          </a:xfrm>
          <a:prstGeom prst="rect">
            <a:avLst/>
          </a:prstGeom>
        </p:spPr>
      </p:pic>
      <p:sp>
        <p:nvSpPr>
          <p:cNvPr id="5" name="C_1#目录1:955058163?lid=02fdb0c44&amp;cid=02fdb0c44&amp;vtp=1&amp;bbb=1">
            <a:hlinkClick r:id="rId5" action="ppaction://hlinksldjump"/>
          </p:cNvPr>
          <p:cNvSpPr/>
          <p:nvPr/>
        </p:nvSpPr>
        <p:spPr>
          <a:xfrm>
            <a:off x="4709160" y="3429000"/>
            <a:ext cx="6839712" cy="9326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180000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关键能力·核心突破</a:t>
            </a:r>
            <a:endParaRPr lang="en-US" altLang="zh-CN" sz="310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&amp;si=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3#24e5f5948?pid=955058163&amp;color=0,0,0&amp;vtp=1&amp;bt=1&amp;bbb=1&amp;hb=1"/>
          <p:cNvSpPr/>
          <p:nvPr/>
        </p:nvSpPr>
        <p:spPr>
          <a:xfrm>
            <a:off x="612648" y="486000"/>
            <a:ext cx="10963656" cy="1592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课标要求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SimSun" panose="02010600030101010101" pitchFamily="2" charset="-122"/>
                <a:ea typeface="楷体" pitchFamily="34" charset="-122"/>
                <a:cs typeface="Times New Roman" pitchFamily="34" charset="-120"/>
              </a:rPr>
              <a:t>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了解串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、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并联电路电阻的特点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；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理解电功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、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电功率及焦耳定律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能用焦耳定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律解释生产生活中的热现象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&amp;si=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9bc2f4403.fixed?pid=955058163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必备知识·强基固本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&amp;si=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6065288b9?sp=1&amp;pid=9bc2f4403&amp;color=0,0,0&amp;vtp=1&amp;bt=1&amp;bbb=1"/>
          <p:cNvSpPr/>
          <p:nvPr/>
        </p:nvSpPr>
        <p:spPr>
          <a:xfrm>
            <a:off x="612648" y="537527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一、电流、欧姆定律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5_BD.1_1#33533d458?sp=1&amp;pid=6065288b9&amp;color=0,0,0&amp;vtp=1&amp;bbb=1"/>
              <p:cNvSpPr/>
              <p:nvPr/>
            </p:nvSpPr>
            <p:spPr>
              <a:xfrm>
                <a:off x="612648" y="1173188"/>
                <a:ext cx="10963656" cy="3827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</a:t>
                </a:r>
                <a:r>
                  <a:rPr lang="en-US" altLang="zh-CN" sz="2400" b="1" i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电流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（1）电流的形成：电荷的定向移动形成电流。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（2）电流的方向：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定向移动的方向规定为电流的方向。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（3）三个公式：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.定义式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𝑞</m:t>
                        </m:r>
                      </m:num>
                      <m:den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den>
                    </m:f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.微观式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.决定式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𝑈</m:t>
                        </m:r>
                      </m:num>
                      <m:den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den>
                    </m:f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2.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欧姆定律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（1）欧姆定律：导体中的电流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𝐼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跟导体两端的电压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𝑈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成正比，跟导体的电阻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成反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比。表达式为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QB_5_BD.1_1#33533d458?sp=1&amp;pid=6065288b9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73188"/>
                <a:ext cx="10963656" cy="3827399"/>
              </a:xfrm>
              <a:prstGeom prst="rect">
                <a:avLst/>
              </a:prstGeom>
              <a:blipFill>
                <a:blip r:embed="rId3"/>
                <a:stretch>
                  <a:fillRect l="-1724" b="-4936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B_5_AN.2_1#33533d458.blank?pid=6065288b9&amp;color=0,0,0&amp;vpa=1&amp;vtp=1&amp;bbb=1"/>
          <p:cNvSpPr/>
          <p:nvPr/>
        </p:nvSpPr>
        <p:spPr>
          <a:xfrm>
            <a:off x="3220116" y="2262848"/>
            <a:ext cx="1139825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正电荷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QB_5_AN.3_1#33533d458.blank?pid=6065288b9&amp;color=0,0,0&amp;vpa=2&amp;vtp=1&amp;bbb=1"/>
              <p:cNvSpPr/>
              <p:nvPr/>
            </p:nvSpPr>
            <p:spPr>
              <a:xfrm>
                <a:off x="6610794" y="2841116"/>
                <a:ext cx="892175" cy="35344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𝒏𝒒𝑺𝒗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8" name="QB_5_AN.3_1#33533d458.blank?pid=6065288b9&amp;color=0,0,0&amp;vpa=2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794" y="2841116"/>
                <a:ext cx="892175" cy="353441"/>
              </a:xfrm>
              <a:prstGeom prst="rect">
                <a:avLst/>
              </a:prstGeom>
              <a:blipFill>
                <a:blip r:embed="rId4"/>
                <a:stretch>
                  <a:fillRect l="-7483" r="-5442" b="-3965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QB_5_BD.4_3#93fc86356?sp=1&amp;pid=6065288b9&amp;color=0,0,0&amp;vtp=1&amp;bbb=1"/>
              <p:cNvSpPr/>
              <p:nvPr/>
            </p:nvSpPr>
            <p:spPr>
              <a:xfrm>
                <a:off x="612648" y="5063426"/>
                <a:ext cx="10963656" cy="15962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（2）欧姆定律的适用范围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.金属导电和电解液导电（对气体导电和半导体元件导电不适用）。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.纯电阻电路（不含电动机、电解槽等器件的电路）。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QB_5_BD.4_3#93fc86356?sp=1&amp;pid=6065288b9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063426"/>
                <a:ext cx="10963656" cy="1596200"/>
              </a:xfrm>
              <a:prstGeom prst="rect">
                <a:avLst/>
              </a:prstGeom>
              <a:blipFill>
                <a:blip r:embed="rId5"/>
                <a:stretch>
                  <a:fillRect l="-1724" b="-114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QB_5_AN.5_1#33533d458.blank?pid=6065288b9&amp;color=0,0,0&amp;vpa=3&amp;vtp=1&amp;bbb=1&amp;rh=41.32504"/>
              <p:cNvSpPr/>
              <p:nvPr/>
            </p:nvSpPr>
            <p:spPr>
              <a:xfrm>
                <a:off x="2477960" y="4424425"/>
                <a:ext cx="847154" cy="521716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1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𝑰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𝑼</m:t>
                        </m:r>
                      </m:num>
                      <m:den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12" name="QB_5_AN.5_1#33533d458.blank?pid=6065288b9&amp;color=0,0,0&amp;vpa=3&amp;vtp=1&amp;bbb=1&amp;rh=41.32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960" y="4424425"/>
                <a:ext cx="847154" cy="5217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1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&amp;si=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f4667889e?pid=9bc2f4403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二、电阻、电阻率、电阻定律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5_BD.6_1#f300bef00?pid=f4667889e&amp;color=0,0,0&amp;vtp=1&amp;bbb=1"/>
              <p:cNvSpPr/>
              <p:nvPr/>
            </p:nvSpPr>
            <p:spPr>
              <a:xfrm>
                <a:off x="612648" y="1063342"/>
                <a:ext cx="10963656" cy="3223514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6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电阻：反映了导体对电流的阻碍作用的大小，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</a:t>
                </a:r>
                <a:r>
                  <a:rPr lang="en-US" altLang="zh-CN" sz="3650" b="1" i="0" u="sng" kern="0" spc="-99900">
                    <a:solidFill>
                      <a:srgbClr val="FF00FF"/>
                    </a:solidFill>
                    <a:latin typeface="SimSun" panose="02010600030101010101" pitchFamily="2" charset="-122"/>
                    <a:ea typeface="KaiT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2.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电阻定律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（1）内容：同种材料的导体，其电阻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与它的长度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𝑙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成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与它的横截面积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𝑆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kumimoji="0" lang="en-US" altLang="zh-CN" sz="100" b="0" i="0" u="none" strike="noStrike" kern="0" cap="none" spc="-999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成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导体电阻还与构成它的材料有关。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6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（2）表达式：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</a:t>
                </a:r>
                <a:r>
                  <a:rPr kumimoji="0" lang="en-US" altLang="zh-CN" sz="3700" b="1" i="0" u="sng" strike="noStrike" kern="0" cap="none" spc="-99900" normalizeH="0" baseline="0" noProof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imSun" panose="02010600030101010101" pitchFamily="2" charset="-122"/>
                    <a:ea typeface="KaiT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QB_5_BD.6_1#f300bef00?pid=f4667889e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63342"/>
                <a:ext cx="10963656" cy="3223514"/>
              </a:xfrm>
              <a:prstGeom prst="rect">
                <a:avLst/>
              </a:prstGeom>
              <a:blipFill>
                <a:blip r:embed="rId3"/>
                <a:stretch>
                  <a:fillRect l="-1724" b="-567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5_AN.7_1#f300bef00.blank?pid=f4667889e&amp;color=0,0,0&amp;vpa=4&amp;vtp=1&amp;bbb=1&amp;rh=41.32504"/>
              <p:cNvSpPr/>
              <p:nvPr/>
            </p:nvSpPr>
            <p:spPr>
              <a:xfrm>
                <a:off x="7680134" y="1180626"/>
                <a:ext cx="317500" cy="521716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1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𝑼</m:t>
                        </m:r>
                      </m:num>
                      <m:den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𝑰</m:t>
                        </m:r>
                      </m:den>
                    </m:f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4" name="QB_5_AN.7_1#f300bef00.blank?pid=f4667889e&amp;color=0,0,0&amp;vpa=4&amp;vtp=1&amp;bbb=1&amp;rh=41.32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34" y="1180626"/>
                <a:ext cx="317500" cy="521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QB_5_AN.9_1#f300bef00.blank?pid=f4667889e&amp;color=0,0,0&amp;vpa=5&amp;vtp=1&amp;bbb=1"/>
          <p:cNvSpPr/>
          <p:nvPr/>
        </p:nvSpPr>
        <p:spPr>
          <a:xfrm>
            <a:off x="7796435" y="2432402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正比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9" name="QB_5_AN.10_1#f300bef00.blank?pid=f4667889e&amp;color=0,0,0&amp;vpa=6&amp;vtp=1&amp;bbb=1"/>
          <p:cNvSpPr/>
          <p:nvPr/>
        </p:nvSpPr>
        <p:spPr>
          <a:xfrm>
            <a:off x="934116" y="2991202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反比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QB_5_AN.11_1#f300bef00.blank?pid=f4667889e&amp;color=0,0,0&amp;vpa=7&amp;vtp=1&amp;bbb=1&amp;rh=42.03504"/>
              <p:cNvSpPr/>
              <p:nvPr/>
            </p:nvSpPr>
            <p:spPr>
              <a:xfrm>
                <a:off x="3157347" y="3678970"/>
                <a:ext cx="522288" cy="533464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𝝆</m:t>
                    </m:r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𝒍</m:t>
                        </m:r>
                      </m:num>
                      <m:den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𝑺</m:t>
                        </m:r>
                      </m:den>
                    </m:f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10" name="QB_5_AN.11_1#f300bef00.blank?pid=f4667889e&amp;color=0,0,0&amp;vpa=7&amp;vtp=1&amp;bbb=1&amp;rh=42.03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347" y="3678970"/>
                <a:ext cx="522288" cy="5334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 build="p" animBg="1"/>
      <p:bldP spid="9" grpId="0" build="p" animBg="1"/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&amp;si=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5_BD.12_1#d014577c1?sp=1&amp;pid=f4667889e&amp;color=0,0,0&amp;vtp=1&amp;bt=1&amp;bbb=1"/>
          <p:cNvSpPr/>
          <p:nvPr/>
        </p:nvSpPr>
        <p:spPr>
          <a:xfrm>
            <a:off x="612648" y="486000"/>
            <a:ext cx="10963656" cy="1596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400" b="1" i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电阻率</a:t>
            </a: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（1）物理意义：反映制作导体的材料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好坏的物理量，是导体材料本身</a:t>
            </a: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的属性。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5_BD.12_3#d014577c1?sp=1&amp;pid=f4667889e&amp;color=0,0,0&amp;vtp=1&amp;bbb=1"/>
              <p:cNvSpPr/>
              <p:nvPr/>
            </p:nvSpPr>
            <p:spPr>
              <a:xfrm>
                <a:off x="612648" y="2139033"/>
                <a:ext cx="10963656" cy="21550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（2）电阻率与温度的关系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.金属的电阻率随温度的升高而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.半导体的电阻率随温度的升高而减小。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.超导体：在温度特别低时，某些材料的电阻率突然减小为零成为超导体。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4" name="QB_5_BD.12_3#d014577c1?sp=1&amp;pid=f4667889e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139033"/>
                <a:ext cx="10963656" cy="2155000"/>
              </a:xfrm>
              <a:prstGeom prst="rect">
                <a:avLst/>
              </a:prstGeom>
              <a:blipFill>
                <a:blip r:embed="rId3"/>
                <a:stretch>
                  <a:fillRect l="-1724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5_AN.13_1#d014577c1.blank?pid=f4667889e&amp;color=0,0,0&amp;vpa=8&amp;vtp=1&amp;bbb=1"/>
          <p:cNvSpPr/>
          <p:nvPr/>
        </p:nvSpPr>
        <p:spPr>
          <a:xfrm>
            <a:off x="5658516" y="1016860"/>
            <a:ext cx="1446213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导电性能</a:t>
            </a:r>
            <a:endParaRPr lang="en-US" altLang="zh-CN" sz="2400" dirty="0"/>
          </a:p>
        </p:txBody>
      </p:sp>
      <p:sp>
        <p:nvSpPr>
          <p:cNvPr id="6" name="QB_5_AN.14_1#d014577c1.blank?pid=f4667889e&amp;color=0,0,0&amp;vpa=9&amp;vtp=1&amp;bbb=1"/>
          <p:cNvSpPr/>
          <p:nvPr/>
        </p:nvSpPr>
        <p:spPr>
          <a:xfrm>
            <a:off x="4817141" y="2669893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增大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2299</Words>
  <Application>Microsoft Office PowerPoint</Application>
  <PresentationFormat>宽屏</PresentationFormat>
  <Paragraphs>356</Paragraphs>
  <Slides>39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6" baseType="lpstr">
      <vt:lpstr>宋体</vt:lpstr>
      <vt:lpstr>微软雅黑</vt:lpstr>
      <vt:lpstr>Arial</vt:lpstr>
      <vt:lpstr>Calibri</vt:lpstr>
      <vt:lpstr>Cambria Math</vt:lpstr>
      <vt:lpstr>Times New Roman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青 青</cp:lastModifiedBy>
  <cp:revision>3</cp:revision>
  <dcterms:created xsi:type="dcterms:W3CDTF">2025-01-22T10:07:47Z</dcterms:created>
  <dcterms:modified xsi:type="dcterms:W3CDTF">2025-01-24T02:55:26Z</dcterms:modified>
  <cp:category/>
  <cp:contentStatus/>
</cp:coreProperties>
</file>